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90" r:id="rId6"/>
    <p:sldId id="289" r:id="rId7"/>
    <p:sldId id="291" r:id="rId8"/>
    <p:sldId id="292" r:id="rId9"/>
    <p:sldId id="293" r:id="rId10"/>
    <p:sldId id="294" r:id="rId11"/>
    <p:sldId id="284" r:id="rId12"/>
    <p:sldId id="286" r:id="rId13"/>
    <p:sldId id="271" r:id="rId14"/>
    <p:sldId id="272" r:id="rId15"/>
    <p:sldId id="273" r:id="rId16"/>
    <p:sldId id="275"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E7F34CB6-97F7-472B-88D3-AD597F73B0F7}" type="datetimeFigureOut">
              <a:rPr lang="tr-TR" smtClean="0"/>
              <a:pPr/>
              <a:t>3.04.2020</a:t>
            </a:fld>
            <a:endParaRPr lang="tr-TR" dirty="0"/>
          </a:p>
        </p:txBody>
      </p:sp>
      <p:sp>
        <p:nvSpPr>
          <p:cNvPr id="2" name="Altbilgi Yer Tutucusu 1"/>
          <p:cNvSpPr>
            <a:spLocks noGrp="1"/>
          </p:cNvSpPr>
          <p:nvPr>
            <p:ph type="ftr" sz="quarter" idx="11"/>
          </p:nvPr>
        </p:nvSpPr>
        <p:spPr/>
        <p:txBody>
          <a:bodyPr/>
          <a:lstStyle/>
          <a:p>
            <a:endParaRPr lang="tr-TR" dirty="0"/>
          </a:p>
        </p:txBody>
      </p:sp>
      <p:sp>
        <p:nvSpPr>
          <p:cNvPr id="15" name="Slayt Numarası Yer Tutucusu 14"/>
          <p:cNvSpPr>
            <a:spLocks noGrp="1"/>
          </p:cNvSpPr>
          <p:nvPr>
            <p:ph type="sldNum" sz="quarter" idx="12"/>
          </p:nvPr>
        </p:nvSpPr>
        <p:spPr>
          <a:xfrm>
            <a:off x="8229600" y="6473952"/>
            <a:ext cx="758952" cy="246888"/>
          </a:xfrm>
        </p:spPr>
        <p:txBody>
          <a:bodyPr/>
          <a:lstStyle/>
          <a:p>
            <a:fld id="{C6C62993-460E-42BA-9B33-2D005913BB16}"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E7F34CB6-97F7-472B-88D3-AD597F73B0F7}" type="datetimeFigureOut">
              <a:rPr lang="tr-TR" smtClean="0"/>
              <a:pPr/>
              <a:t>3.04.2020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6C62993-460E-42BA-9B33-2D005913BB1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E7F34CB6-97F7-472B-88D3-AD597F73B0F7}" type="datetimeFigureOut">
              <a:rPr lang="tr-TR" smtClean="0"/>
              <a:pPr/>
              <a:t>3.04.2020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6C62993-460E-42BA-9B33-2D005913BB1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E7F34CB6-97F7-472B-88D3-AD597F73B0F7}" type="datetimeFigureOut">
              <a:rPr lang="tr-TR" smtClean="0"/>
              <a:pPr/>
              <a:t>3.04.2020</a:t>
            </a:fld>
            <a:endParaRPr lang="tr-TR" dirty="0"/>
          </a:p>
        </p:txBody>
      </p:sp>
      <p:sp>
        <p:nvSpPr>
          <p:cNvPr id="19" name="Altbilgi Yer Tutucusu 18"/>
          <p:cNvSpPr>
            <a:spLocks noGrp="1"/>
          </p:cNvSpPr>
          <p:nvPr>
            <p:ph type="ftr" sz="quarter" idx="11"/>
          </p:nvPr>
        </p:nvSpPr>
        <p:spPr>
          <a:xfrm>
            <a:off x="3581400" y="76200"/>
            <a:ext cx="2895600" cy="288925"/>
          </a:xfrm>
        </p:spPr>
        <p:txBody>
          <a:bodyPr/>
          <a:lstStyle/>
          <a:p>
            <a:endParaRPr lang="tr-TR" dirty="0"/>
          </a:p>
        </p:txBody>
      </p:sp>
      <p:sp>
        <p:nvSpPr>
          <p:cNvPr id="16" name="Slayt Numarası Yer Tutucusu 15"/>
          <p:cNvSpPr>
            <a:spLocks noGrp="1"/>
          </p:cNvSpPr>
          <p:nvPr>
            <p:ph type="sldNum" sz="quarter" idx="12"/>
          </p:nvPr>
        </p:nvSpPr>
        <p:spPr>
          <a:xfrm>
            <a:off x="8229600" y="6473952"/>
            <a:ext cx="758952" cy="246888"/>
          </a:xfrm>
        </p:spPr>
        <p:txBody>
          <a:bodyPr/>
          <a:lstStyle/>
          <a:p>
            <a:fld id="{C6C62993-460E-42BA-9B33-2D005913BB16}"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E7F34CB6-97F7-472B-88D3-AD597F73B0F7}" type="datetimeFigureOut">
              <a:rPr lang="tr-TR" smtClean="0"/>
              <a:pPr/>
              <a:t>3.04.2020</a:t>
            </a:fld>
            <a:endParaRPr lang="tr-TR" dirty="0"/>
          </a:p>
        </p:txBody>
      </p:sp>
      <p:sp>
        <p:nvSpPr>
          <p:cNvPr id="11" name="Altbilgi Yer Tutucusu 10"/>
          <p:cNvSpPr>
            <a:spLocks noGrp="1"/>
          </p:cNvSpPr>
          <p:nvPr>
            <p:ph type="ftr" sz="quarter" idx="11"/>
          </p:nvPr>
        </p:nvSpPr>
        <p:spPr/>
        <p:txBody>
          <a:bodyPr/>
          <a:lstStyle/>
          <a:p>
            <a:endParaRPr lang="tr-TR" dirty="0"/>
          </a:p>
        </p:txBody>
      </p:sp>
      <p:sp>
        <p:nvSpPr>
          <p:cNvPr id="16" name="Slayt Numarası Yer Tutucusu 15"/>
          <p:cNvSpPr>
            <a:spLocks noGrp="1"/>
          </p:cNvSpPr>
          <p:nvPr>
            <p:ph type="sldNum" sz="quarter" idx="12"/>
          </p:nvPr>
        </p:nvSpPr>
        <p:spPr/>
        <p:txBody>
          <a:bodyPr/>
          <a:lstStyle/>
          <a:p>
            <a:fld id="{C6C62993-460E-42BA-9B33-2D005913BB16}" type="slidenum">
              <a:rPr lang="tr-TR" smtClean="0"/>
              <a:pPr/>
              <a:t>‹#›</a:t>
            </a:fld>
            <a:endParaRPr lang="tr-TR" dirty="0"/>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E7F34CB6-97F7-472B-88D3-AD597F73B0F7}" type="datetimeFigureOut">
              <a:rPr lang="tr-TR" smtClean="0"/>
              <a:pPr/>
              <a:t>3.04.2020</a:t>
            </a:fld>
            <a:endParaRPr lang="tr-TR" dirty="0"/>
          </a:p>
        </p:txBody>
      </p:sp>
      <p:sp>
        <p:nvSpPr>
          <p:cNvPr id="10" name="Altbilgi Yer Tutucusu 9"/>
          <p:cNvSpPr>
            <a:spLocks noGrp="1"/>
          </p:cNvSpPr>
          <p:nvPr>
            <p:ph type="ftr" sz="quarter" idx="11"/>
          </p:nvPr>
        </p:nvSpPr>
        <p:spPr/>
        <p:txBody>
          <a:bodyPr/>
          <a:lstStyle/>
          <a:p>
            <a:endParaRPr lang="tr-TR" dirty="0"/>
          </a:p>
        </p:txBody>
      </p:sp>
      <p:sp>
        <p:nvSpPr>
          <p:cNvPr id="31" name="Slayt Numarası Yer Tutucusu 30"/>
          <p:cNvSpPr>
            <a:spLocks noGrp="1"/>
          </p:cNvSpPr>
          <p:nvPr>
            <p:ph type="sldNum" sz="quarter" idx="12"/>
          </p:nvPr>
        </p:nvSpPr>
        <p:spPr/>
        <p:txBody>
          <a:bodyPr/>
          <a:lstStyle/>
          <a:p>
            <a:fld id="{C6C62993-460E-42BA-9B33-2D005913BB16}"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E7F34CB6-97F7-472B-88D3-AD597F73B0F7}" type="datetimeFigureOut">
              <a:rPr lang="tr-TR" smtClean="0"/>
              <a:pPr/>
              <a:t>3.04.2020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a:xfrm>
            <a:off x="8229600" y="6477000"/>
            <a:ext cx="762000" cy="246888"/>
          </a:xfrm>
        </p:spPr>
        <p:txBody>
          <a:bodyPr/>
          <a:lstStyle/>
          <a:p>
            <a:fld id="{C6C62993-460E-42BA-9B33-2D005913BB16}" type="slidenum">
              <a:rPr lang="tr-TR" smtClean="0"/>
              <a:pPr/>
              <a:t>‹#›</a:t>
            </a:fld>
            <a:endParaRPr lang="tr-TR" dirty="0"/>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E7F34CB6-97F7-472B-88D3-AD597F73B0F7}" type="datetimeFigureOut">
              <a:rPr lang="tr-TR" smtClean="0"/>
              <a:pPr/>
              <a:t>3.04.2020</a:t>
            </a:fld>
            <a:endParaRPr lang="tr-TR" dirty="0"/>
          </a:p>
        </p:txBody>
      </p:sp>
      <p:sp>
        <p:nvSpPr>
          <p:cNvPr id="21" name="Altbilgi Yer Tutucusu 20"/>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6C62993-460E-42BA-9B33-2D005913BB1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E7F34CB6-97F7-472B-88D3-AD597F73B0F7}" type="datetimeFigureOut">
              <a:rPr lang="tr-TR" smtClean="0"/>
              <a:pPr/>
              <a:t>3.04.2020</a:t>
            </a:fld>
            <a:endParaRPr lang="tr-TR" dirty="0"/>
          </a:p>
        </p:txBody>
      </p:sp>
      <p:sp>
        <p:nvSpPr>
          <p:cNvPr id="24" name="Altbilgi Yer Tutucusu 23"/>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C6C62993-460E-42BA-9B33-2D005913BB1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E7F34CB6-97F7-472B-88D3-AD597F73B0F7}" type="datetimeFigureOut">
              <a:rPr lang="tr-TR" smtClean="0"/>
              <a:pPr/>
              <a:t>3.04.2020</a:t>
            </a:fld>
            <a:endParaRPr lang="tr-TR" dirty="0"/>
          </a:p>
        </p:txBody>
      </p:sp>
      <p:sp>
        <p:nvSpPr>
          <p:cNvPr id="29" name="Altbilgi Yer Tutucusu 28"/>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C6C62993-460E-42BA-9B33-2D005913BB16}"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E7F34CB6-97F7-472B-88D3-AD597F73B0F7}" type="datetimeFigureOut">
              <a:rPr lang="tr-TR" smtClean="0"/>
              <a:pPr/>
              <a:t>3.04.2020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31" name="Slayt Numarası Yer Tutucusu 30"/>
          <p:cNvSpPr>
            <a:spLocks noGrp="1"/>
          </p:cNvSpPr>
          <p:nvPr>
            <p:ph type="sldNum" sz="quarter" idx="12"/>
          </p:nvPr>
        </p:nvSpPr>
        <p:spPr/>
        <p:txBody>
          <a:bodyPr/>
          <a:lstStyle/>
          <a:p>
            <a:fld id="{C6C62993-460E-42BA-9B33-2D005913BB16}" type="slidenum">
              <a:rPr lang="tr-TR" smtClean="0"/>
              <a:pPr/>
              <a:t>‹#›</a:t>
            </a:fld>
            <a:endParaRPr lang="tr-TR" dirty="0"/>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7F34CB6-97F7-472B-88D3-AD597F73B0F7}" type="datetimeFigureOut">
              <a:rPr lang="tr-TR" smtClean="0"/>
              <a:pPr/>
              <a:t>3.04.2020</a:t>
            </a:fld>
            <a:endParaRPr lang="tr-TR" dirty="0"/>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dirty="0"/>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C62993-460E-42BA-9B33-2D005913BB16}" type="slidenum">
              <a:rPr lang="tr-TR" smtClean="0"/>
              <a:pPr/>
              <a:t>‹#›</a:t>
            </a:fld>
            <a:endParaRPr lang="tr-TR" dirty="0"/>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404813"/>
            <a:ext cx="7772400" cy="1470025"/>
          </a:xfrm>
        </p:spPr>
        <p:txBody>
          <a:bodyPr>
            <a:normAutofit/>
          </a:bodyPr>
          <a:lstStyle/>
          <a:p>
            <a:pPr algn="ctr" eaLnBrk="1" hangingPunct="1"/>
            <a:r>
              <a:rPr lang="tr-TR" sz="2000" b="1" dirty="0" smtClean="0"/>
              <a:t>KANATLI ENDÜSTRİSİNDE</a:t>
            </a:r>
            <a:r>
              <a:rPr lang="tr-TR" sz="2000" b="1" dirty="0" smtClean="0">
                <a:solidFill>
                  <a:schemeClr val="tx1"/>
                </a:solidFill>
              </a:rPr>
              <a:t> </a:t>
            </a:r>
            <a:r>
              <a:rPr lang="tr-TR" sz="2000" b="1" dirty="0" smtClean="0">
                <a:solidFill>
                  <a:schemeClr val="tx1"/>
                </a:solidFill>
              </a:rPr>
              <a:t/>
            </a:r>
            <a:br>
              <a:rPr lang="tr-TR" sz="2000" b="1" dirty="0" smtClean="0">
                <a:solidFill>
                  <a:schemeClr val="tx1"/>
                </a:solidFill>
              </a:rPr>
            </a:br>
            <a:r>
              <a:rPr lang="tr-TR" sz="2000" b="1" dirty="0" smtClean="0">
                <a:solidFill>
                  <a:schemeClr val="tx1"/>
                </a:solidFill>
              </a:rPr>
              <a:t>TÜM </a:t>
            </a:r>
            <a:r>
              <a:rPr lang="tr-TR" sz="2000" b="1" dirty="0" smtClean="0">
                <a:solidFill>
                  <a:schemeClr val="tx1"/>
                </a:solidFill>
              </a:rPr>
              <a:t>MİKROBİYAL TEHDİTLERE SON VERİN !</a:t>
            </a:r>
            <a:br>
              <a:rPr lang="tr-TR" sz="2000" b="1" dirty="0" smtClean="0">
                <a:solidFill>
                  <a:schemeClr val="tx1"/>
                </a:solidFill>
              </a:rPr>
            </a:br>
            <a:r>
              <a:rPr lang="tr-TR" sz="2000" b="1" dirty="0" smtClean="0"/>
              <a:t/>
            </a:r>
            <a:br>
              <a:rPr lang="tr-TR" sz="2000" b="1" dirty="0" smtClean="0"/>
            </a:br>
            <a:r>
              <a:rPr lang="tr-TR" sz="2000" b="1" dirty="0" smtClean="0">
                <a:solidFill>
                  <a:schemeClr val="tx1"/>
                </a:solidFill>
              </a:rPr>
              <a:t>GELECEĞİN AKILLI TEMİZLİK ve HİJYEN TEKNOLOJİSİ</a:t>
            </a:r>
          </a:p>
        </p:txBody>
      </p:sp>
      <p:sp>
        <p:nvSpPr>
          <p:cNvPr id="2051" name="Rectangle 3"/>
          <p:cNvSpPr>
            <a:spLocks noGrp="1" noChangeArrowheads="1"/>
          </p:cNvSpPr>
          <p:nvPr>
            <p:ph type="subTitle" idx="1"/>
          </p:nvPr>
        </p:nvSpPr>
        <p:spPr>
          <a:xfrm>
            <a:off x="2657115" y="1994898"/>
            <a:ext cx="8661152" cy="1752600"/>
          </a:xfrm>
        </p:spPr>
        <p:txBody>
          <a:bodyPr/>
          <a:lstStyle/>
          <a:p>
            <a:r>
              <a:rPr lang="tr-TR" b="1" dirty="0"/>
              <a:t>HER YER İÇİN TEK BİR ÜRÜN!</a:t>
            </a:r>
          </a:p>
          <a:p>
            <a:pPr eaLnBrk="1" hangingPunct="1"/>
            <a:endParaRPr lang="tr-TR" b="1" dirty="0" smtClean="0"/>
          </a:p>
        </p:txBody>
      </p:sp>
      <p:pic>
        <p:nvPicPr>
          <p:cNvPr id="2052" name="Picture 4" descr="Resi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803" y="3387646"/>
            <a:ext cx="41052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rDez_sniper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5620159"/>
            <a:ext cx="1532841" cy="88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sniper disinfectant ile ilgili görsel sonucu"/>
          <p:cNvPicPr>
            <a:picLocks noChangeAspect="1" noChangeArrowheads="1"/>
          </p:cNvPicPr>
          <p:nvPr/>
        </p:nvPicPr>
        <p:blipFill>
          <a:blip r:embed="rId5"/>
          <a:srcRect/>
          <a:stretch>
            <a:fillRect/>
          </a:stretch>
        </p:blipFill>
        <p:spPr bwMode="auto">
          <a:xfrm>
            <a:off x="3571867" y="2166928"/>
            <a:ext cx="1785951" cy="595318"/>
          </a:xfrm>
          <a:prstGeom prst="rect">
            <a:avLst/>
          </a:prstGeom>
          <a:noFill/>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552" y="5373033"/>
            <a:ext cx="1827654" cy="1348363"/>
          </a:xfrm>
          <a:prstGeom prst="rect">
            <a:avLst/>
          </a:prstGeom>
        </p:spPr>
      </p:pic>
    </p:spTree>
    <p:extLst>
      <p:ext uri="{BB962C8B-B14F-4D97-AF65-F5344CB8AC3E}">
        <p14:creationId xmlns:p14="http://schemas.microsoft.com/office/powerpoint/2010/main" val="993510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b="1" dirty="0" smtClean="0"/>
              <a:t>KULUÇKAHANE TESİSLERİNDE </a:t>
            </a:r>
            <a:r>
              <a:rPr lang="tr-TR" sz="3600" b="1" dirty="0" smtClean="0"/>
              <a:t/>
            </a:r>
            <a:br>
              <a:rPr lang="tr-TR" sz="3600" b="1" dirty="0" smtClean="0"/>
            </a:br>
            <a:r>
              <a:rPr lang="tr-TR" b="1" dirty="0"/>
              <a:t>	</a:t>
            </a:r>
            <a:r>
              <a:rPr lang="tr-TR" sz="3600" b="1" dirty="0" smtClean="0"/>
              <a:t>AR-DEZ SNIPER </a:t>
            </a:r>
            <a:r>
              <a:rPr lang="tr-TR" sz="3600" b="1" dirty="0"/>
              <a:t>DEVRİ.!</a:t>
            </a:r>
            <a:br>
              <a:rPr lang="tr-TR" sz="3600" b="1" dirty="0"/>
            </a:br>
            <a:r>
              <a:rPr lang="tr-TR" sz="3600" b="1" dirty="0"/>
              <a:t>HER YER İÇİN TEK ÜRÜN</a:t>
            </a:r>
            <a:r>
              <a:rPr lang="tr-TR" dirty="0"/>
              <a:t>..</a:t>
            </a:r>
          </a:p>
        </p:txBody>
      </p:sp>
      <p:sp>
        <p:nvSpPr>
          <p:cNvPr id="3" name="İçerik Yer Tutucusu 2"/>
          <p:cNvSpPr>
            <a:spLocks noGrp="1"/>
          </p:cNvSpPr>
          <p:nvPr>
            <p:ph idx="1"/>
          </p:nvPr>
        </p:nvSpPr>
        <p:spPr>
          <a:xfrm>
            <a:off x="304800" y="1916832"/>
            <a:ext cx="8686800" cy="4525963"/>
          </a:xfrm>
        </p:spPr>
        <p:txBody>
          <a:bodyPr>
            <a:normAutofit fontScale="70000" lnSpcReduction="20000"/>
          </a:bodyPr>
          <a:lstStyle/>
          <a:p>
            <a:r>
              <a:rPr lang="tr-TR" dirty="0"/>
              <a:t>İşletme kullanma suyu dezenfeksiyonunda</a:t>
            </a:r>
          </a:p>
          <a:p>
            <a:r>
              <a:rPr lang="tr-TR" dirty="0"/>
              <a:t>Yumurta dezenfeksiyonunda</a:t>
            </a:r>
          </a:p>
          <a:p>
            <a:r>
              <a:rPr lang="tr-TR" dirty="0"/>
              <a:t>Kuluçkahanenin tüm su sisteminin dezenfeksiyonunda </a:t>
            </a:r>
            <a:endParaRPr lang="tr-TR" dirty="0" smtClean="0"/>
          </a:p>
          <a:p>
            <a:r>
              <a:rPr lang="tr-TR" dirty="0" smtClean="0"/>
              <a:t>Kuluçkahane </a:t>
            </a:r>
            <a:r>
              <a:rPr lang="tr-TR" dirty="0"/>
              <a:t>ortam havasının dezenfeksiyonunda (</a:t>
            </a:r>
            <a:r>
              <a:rPr lang="tr-TR" dirty="0" err="1"/>
              <a:t>sisleme-fogging</a:t>
            </a:r>
            <a:r>
              <a:rPr lang="tr-TR" dirty="0"/>
              <a:t> dezenfeksiyon)</a:t>
            </a:r>
          </a:p>
          <a:p>
            <a:r>
              <a:rPr lang="tr-TR" dirty="0"/>
              <a:t>Yerler, duvarlar, makineler ve alet-ekipmanlar, tüm yüzeylerin dezenfeksiyonunda</a:t>
            </a:r>
          </a:p>
          <a:p>
            <a:r>
              <a:rPr lang="tr-TR" dirty="0"/>
              <a:t>Kasaların dezenfeksiyonunda</a:t>
            </a:r>
          </a:p>
          <a:p>
            <a:r>
              <a:rPr lang="tr-TR" dirty="0"/>
              <a:t>Tüm taşıma-sevkiyat araçlarının dezenfeksiyonunda</a:t>
            </a:r>
          </a:p>
          <a:p>
            <a:r>
              <a:rPr lang="tr-TR" dirty="0" smtClean="0"/>
              <a:t>Giriş-çıkış </a:t>
            </a:r>
            <a:r>
              <a:rPr lang="tr-TR" dirty="0"/>
              <a:t>araç dezenfeksiyonu</a:t>
            </a:r>
          </a:p>
          <a:p>
            <a:r>
              <a:rPr lang="tr-TR" dirty="0"/>
              <a:t>Kuluçkahanelerin tüm alanlarındaki dezenfeksiyon uygulamalarında güvenle kullanılır</a:t>
            </a:r>
            <a:r>
              <a:rPr lang="tr-TR" dirty="0" smtClean="0"/>
              <a:t>. Biyolojik </a:t>
            </a:r>
            <a:r>
              <a:rPr lang="tr-TR" dirty="0"/>
              <a:t>çevre kirliliğini önler. </a:t>
            </a:r>
          </a:p>
          <a:p>
            <a:r>
              <a:rPr lang="tr-TR" dirty="0"/>
              <a:t>Kasalar, işletme zemini, araç-gereç ve yüzey </a:t>
            </a:r>
            <a:r>
              <a:rPr lang="tr-TR" dirty="0" smtClean="0"/>
              <a:t>dezenfeksiyonunda kullanılır.</a:t>
            </a:r>
            <a:endParaRPr lang="tr-TR" dirty="0"/>
          </a:p>
        </p:txBody>
      </p:sp>
    </p:spTree>
    <p:extLst>
      <p:ext uri="{BB962C8B-B14F-4D97-AF65-F5344CB8AC3E}">
        <p14:creationId xmlns:p14="http://schemas.microsoft.com/office/powerpoint/2010/main" val="2604163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116632"/>
            <a:ext cx="7772400" cy="1470025"/>
          </a:xfrm>
        </p:spPr>
        <p:txBody>
          <a:bodyPr/>
          <a:lstStyle/>
          <a:p>
            <a:r>
              <a:rPr lang="tr-TR" b="1" dirty="0" smtClean="0"/>
              <a:t>HAVALANDIRMADAKİ RİSKLER</a:t>
            </a:r>
            <a:endParaRPr lang="tr-TR" b="1" dirty="0"/>
          </a:p>
        </p:txBody>
      </p:sp>
      <p:sp>
        <p:nvSpPr>
          <p:cNvPr id="3" name="Alt Başlık 2"/>
          <p:cNvSpPr>
            <a:spLocks noGrp="1"/>
          </p:cNvSpPr>
          <p:nvPr>
            <p:ph type="subTitle" idx="1"/>
          </p:nvPr>
        </p:nvSpPr>
        <p:spPr>
          <a:xfrm>
            <a:off x="472241" y="3202737"/>
            <a:ext cx="8280920" cy="3168352"/>
          </a:xfrm>
        </p:spPr>
        <p:txBody>
          <a:bodyPr>
            <a:normAutofit fontScale="25000" lnSpcReduction="20000"/>
          </a:bodyPr>
          <a:lstStyle/>
          <a:p>
            <a:endParaRPr lang="tr-TR" sz="8000" dirty="0" smtClean="0">
              <a:solidFill>
                <a:schemeClr val="tx1"/>
              </a:solidFill>
            </a:endParaRPr>
          </a:p>
          <a:p>
            <a:r>
              <a:rPr lang="tr-TR" sz="8000" dirty="0" smtClean="0">
                <a:solidFill>
                  <a:schemeClr val="tx1"/>
                </a:solidFill>
              </a:rPr>
              <a:t>Havalandırma </a:t>
            </a:r>
            <a:r>
              <a:rPr lang="tr-TR" sz="8000" dirty="0">
                <a:solidFill>
                  <a:schemeClr val="tx1"/>
                </a:solidFill>
              </a:rPr>
              <a:t>(HVAC) sistemleriniz artık mikrobik tehditlerin ve toksik uçucu organik </a:t>
            </a:r>
            <a:r>
              <a:rPr lang="tr-TR" sz="8000" dirty="0" smtClean="0">
                <a:solidFill>
                  <a:schemeClr val="tx1"/>
                </a:solidFill>
              </a:rPr>
              <a:t>bileşenlerin </a:t>
            </a:r>
            <a:r>
              <a:rPr lang="tr-TR" sz="8000" dirty="0">
                <a:solidFill>
                  <a:schemeClr val="tx1"/>
                </a:solidFill>
              </a:rPr>
              <a:t>(VOC) taşıyıcısı </a:t>
            </a:r>
            <a:r>
              <a:rPr lang="tr-TR" sz="8000" dirty="0" smtClean="0">
                <a:solidFill>
                  <a:schemeClr val="tx1"/>
                </a:solidFill>
              </a:rPr>
              <a:t>olmayacak. Havalandırma </a:t>
            </a:r>
            <a:r>
              <a:rPr lang="tr-TR" sz="8000" dirty="0">
                <a:solidFill>
                  <a:schemeClr val="tx1"/>
                </a:solidFill>
              </a:rPr>
              <a:t>sistemlerinize </a:t>
            </a:r>
            <a:r>
              <a:rPr lang="tr-TR" sz="8000" b="1" dirty="0" smtClean="0">
                <a:solidFill>
                  <a:schemeClr val="tx1"/>
                </a:solidFill>
              </a:rPr>
              <a:t>AR-DEZ </a:t>
            </a:r>
            <a:r>
              <a:rPr lang="tr-TR" sz="8000" b="1" dirty="0" err="1" smtClean="0">
                <a:solidFill>
                  <a:schemeClr val="tx1"/>
                </a:solidFill>
              </a:rPr>
              <a:t>SNIPER</a:t>
            </a:r>
            <a:r>
              <a:rPr lang="tr-TR" sz="8000" dirty="0" err="1" smtClean="0">
                <a:solidFill>
                  <a:schemeClr val="tx1"/>
                </a:solidFill>
              </a:rPr>
              <a:t>'ı</a:t>
            </a:r>
            <a:r>
              <a:rPr lang="tr-TR" sz="8000" dirty="0" smtClean="0">
                <a:solidFill>
                  <a:schemeClr val="tx1"/>
                </a:solidFill>
              </a:rPr>
              <a:t> </a:t>
            </a:r>
            <a:r>
              <a:rPr lang="tr-TR" sz="8000" dirty="0" smtClean="0">
                <a:solidFill>
                  <a:schemeClr val="tx1"/>
                </a:solidFill>
              </a:rPr>
              <a:t>uygulayın. Ve </a:t>
            </a:r>
            <a:r>
              <a:rPr lang="tr-TR" sz="8000" dirty="0">
                <a:solidFill>
                  <a:schemeClr val="tx1"/>
                </a:solidFill>
              </a:rPr>
              <a:t>sisteminizi </a:t>
            </a:r>
            <a:r>
              <a:rPr lang="tr-TR" sz="8000" b="1" dirty="0" smtClean="0">
                <a:solidFill>
                  <a:schemeClr val="tx1"/>
                </a:solidFill>
              </a:rPr>
              <a:t>AR-DEZ </a:t>
            </a:r>
            <a:r>
              <a:rPr lang="tr-TR" sz="8000" b="1" dirty="0" err="1" smtClean="0">
                <a:solidFill>
                  <a:schemeClr val="tx1"/>
                </a:solidFill>
              </a:rPr>
              <a:t>SNIPER</a:t>
            </a:r>
            <a:r>
              <a:rPr lang="tr-TR" sz="8000" dirty="0" err="1" smtClean="0">
                <a:solidFill>
                  <a:schemeClr val="tx1"/>
                </a:solidFill>
              </a:rPr>
              <a:t>'ın</a:t>
            </a:r>
            <a:r>
              <a:rPr lang="tr-TR" sz="8000" dirty="0" smtClean="0">
                <a:solidFill>
                  <a:schemeClr val="tx1"/>
                </a:solidFill>
              </a:rPr>
              <a:t> </a:t>
            </a:r>
            <a:r>
              <a:rPr lang="tr-TR" sz="8000" dirty="0" smtClean="0">
                <a:solidFill>
                  <a:schemeClr val="tx1"/>
                </a:solidFill>
              </a:rPr>
              <a:t>temizleyici, dezenfekte </a:t>
            </a:r>
            <a:r>
              <a:rPr lang="tr-TR" sz="8000" dirty="0">
                <a:solidFill>
                  <a:schemeClr val="tx1"/>
                </a:solidFill>
              </a:rPr>
              <a:t>edici ve oksitleyici gücünü </a:t>
            </a:r>
          </a:p>
          <a:p>
            <a:r>
              <a:rPr lang="tr-TR" sz="8000" dirty="0">
                <a:solidFill>
                  <a:schemeClr val="tx1"/>
                </a:solidFill>
              </a:rPr>
              <a:t>yaymada tamamıyla kapalı mekanlarda daha </a:t>
            </a:r>
            <a:r>
              <a:rPr lang="tr-TR" sz="8000" dirty="0" smtClean="0">
                <a:solidFill>
                  <a:schemeClr val="tx1"/>
                </a:solidFill>
              </a:rPr>
              <a:t>temiz, yeşil ve güvenli </a:t>
            </a:r>
            <a:r>
              <a:rPr lang="tr-TR" sz="8000" dirty="0">
                <a:solidFill>
                  <a:schemeClr val="tx1"/>
                </a:solidFill>
              </a:rPr>
              <a:t>bir ortam yaratmak </a:t>
            </a:r>
          </a:p>
          <a:p>
            <a:r>
              <a:rPr lang="tr-TR" sz="8000" dirty="0">
                <a:solidFill>
                  <a:schemeClr val="tx1"/>
                </a:solidFill>
              </a:rPr>
              <a:t>için bir araç olarak </a:t>
            </a:r>
            <a:r>
              <a:rPr lang="tr-TR" sz="8000" dirty="0" smtClean="0">
                <a:solidFill>
                  <a:schemeClr val="tx1"/>
                </a:solidFill>
              </a:rPr>
              <a:t>kullanın. </a:t>
            </a:r>
            <a:r>
              <a:rPr lang="tr-TR" sz="8000" dirty="0">
                <a:solidFill>
                  <a:schemeClr val="tx1"/>
                </a:solidFill>
              </a:rPr>
              <a:t>Ortamdaki MRSA, LEGIONELLA, NOROVIRUS gibi </a:t>
            </a:r>
            <a:r>
              <a:rPr lang="tr-TR" sz="8000" dirty="0" smtClean="0">
                <a:solidFill>
                  <a:schemeClr val="tx1"/>
                </a:solidFill>
              </a:rPr>
              <a:t>, sağlık için tehlike oluşturan birçok mikroorganizmalara karşı  </a:t>
            </a:r>
            <a:r>
              <a:rPr lang="tr-TR" sz="8000" dirty="0">
                <a:solidFill>
                  <a:schemeClr val="tx1"/>
                </a:solidFill>
              </a:rPr>
              <a:t>mutlaka </a:t>
            </a:r>
            <a:r>
              <a:rPr lang="tr-TR" sz="8000" b="1" dirty="0" smtClean="0">
                <a:solidFill>
                  <a:schemeClr val="tx1"/>
                </a:solidFill>
              </a:rPr>
              <a:t>AR-DEZ SNIPER</a:t>
            </a:r>
            <a:r>
              <a:rPr lang="tr-TR" sz="8000" dirty="0" smtClean="0">
                <a:solidFill>
                  <a:schemeClr val="tx1"/>
                </a:solidFill>
              </a:rPr>
              <a:t> </a:t>
            </a:r>
            <a:r>
              <a:rPr lang="tr-TR" sz="8000" dirty="0">
                <a:solidFill>
                  <a:schemeClr val="tx1"/>
                </a:solidFill>
              </a:rPr>
              <a:t>kullanın. </a:t>
            </a:r>
            <a:r>
              <a:rPr lang="tr-TR" sz="8000" b="1" dirty="0" smtClean="0">
                <a:solidFill>
                  <a:schemeClr val="tx1"/>
                </a:solidFill>
              </a:rPr>
              <a:t>AR-DEZ </a:t>
            </a:r>
            <a:r>
              <a:rPr lang="tr-TR" sz="8000" b="1" dirty="0" err="1" smtClean="0">
                <a:solidFill>
                  <a:schemeClr val="tx1"/>
                </a:solidFill>
              </a:rPr>
              <a:t>SNIPER</a:t>
            </a:r>
            <a:r>
              <a:rPr lang="tr-TR" sz="8000" dirty="0" err="1" smtClean="0">
                <a:solidFill>
                  <a:schemeClr val="tx1"/>
                </a:solidFill>
              </a:rPr>
              <a:t>’ın</a:t>
            </a:r>
            <a:r>
              <a:rPr lang="tr-TR" sz="8000" dirty="0" smtClean="0">
                <a:solidFill>
                  <a:schemeClr val="tx1"/>
                </a:solidFill>
              </a:rPr>
              <a:t> </a:t>
            </a:r>
            <a:r>
              <a:rPr lang="tr-TR" sz="8000" dirty="0">
                <a:solidFill>
                  <a:schemeClr val="tx1"/>
                </a:solidFill>
              </a:rPr>
              <a:t>cilde, göze, soluma veya ağız yolu ile teması durumunda toksik olmadığına dair EPA (ABD ÇEVRE KORUMA AJANSI) sertifikası bulunmaktadır. Kayıtlı ve onaylıdır.</a:t>
            </a:r>
          </a:p>
          <a:p>
            <a:endParaRPr lang="tr-TR" dirty="0"/>
          </a:p>
        </p:txBody>
      </p:sp>
      <p:pic>
        <p:nvPicPr>
          <p:cNvPr id="6" name="Picture 5" descr="ArDez_snipe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900" y="6320160"/>
            <a:ext cx="912788" cy="46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bacas.com.tr/havalandirma_sistemleri_tanitim_resim1.jpg"/>
          <p:cNvPicPr>
            <a:picLocks noChangeAspect="1" noChangeArrowheads="1"/>
          </p:cNvPicPr>
          <p:nvPr/>
        </p:nvPicPr>
        <p:blipFill>
          <a:blip r:embed="rId4"/>
          <a:srcRect/>
          <a:stretch>
            <a:fillRect/>
          </a:stretch>
        </p:blipFill>
        <p:spPr bwMode="auto">
          <a:xfrm>
            <a:off x="1357290" y="1500174"/>
            <a:ext cx="1500197" cy="1500198"/>
          </a:xfrm>
          <a:prstGeom prst="rect">
            <a:avLst/>
          </a:prstGeom>
          <a:noFill/>
        </p:spPr>
      </p:pic>
      <p:pic>
        <p:nvPicPr>
          <p:cNvPr id="8" name="Picture 4" descr="http://www.nemolimited.com/resimler/havalandirma/1.jpg"/>
          <p:cNvPicPr>
            <a:picLocks noChangeAspect="1" noChangeArrowheads="1"/>
          </p:cNvPicPr>
          <p:nvPr/>
        </p:nvPicPr>
        <p:blipFill>
          <a:blip r:embed="rId5"/>
          <a:srcRect/>
          <a:stretch>
            <a:fillRect/>
          </a:stretch>
        </p:blipFill>
        <p:spPr bwMode="auto">
          <a:xfrm>
            <a:off x="4429124" y="1569945"/>
            <a:ext cx="1500198" cy="1465194"/>
          </a:xfrm>
          <a:prstGeom prst="rect">
            <a:avLst/>
          </a:prstGeom>
          <a:noFill/>
        </p:spPr>
      </p:pic>
    </p:spTree>
    <p:extLst>
      <p:ext uri="{BB962C8B-B14F-4D97-AF65-F5344CB8AC3E}">
        <p14:creationId xmlns:p14="http://schemas.microsoft.com/office/powerpoint/2010/main" val="749250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İŞLETMENİZDE DEZENFEKSİYON UYGULAMASI </a:t>
            </a:r>
            <a:r>
              <a:rPr lang="tr-TR" sz="3200" b="1" dirty="0" smtClean="0"/>
              <a:t/>
            </a:r>
            <a:br>
              <a:rPr lang="tr-TR" sz="3200" b="1" dirty="0" smtClean="0"/>
            </a:br>
            <a:r>
              <a:rPr lang="tr-TR" sz="3200" b="1" dirty="0"/>
              <a:t/>
            </a:r>
            <a:br>
              <a:rPr lang="tr-TR" sz="3200" b="1" dirty="0"/>
            </a:br>
            <a:r>
              <a:rPr lang="tr-TR" sz="3200" b="1" dirty="0" smtClean="0"/>
              <a:t>YAPARKEN </a:t>
            </a:r>
            <a:r>
              <a:rPr lang="tr-TR" sz="3200" b="1" dirty="0" smtClean="0"/>
              <a:t>CANLI TAHLİYESİNE GEREK </a:t>
            </a:r>
            <a:r>
              <a:rPr lang="tr-TR" sz="3200" b="1" dirty="0" smtClean="0"/>
              <a:t>YOK</a:t>
            </a:r>
            <a:r>
              <a:rPr lang="tr-TR" sz="3200" b="1" dirty="0"/>
              <a:t>!</a:t>
            </a:r>
            <a:endParaRPr lang="tr-TR" sz="3200" b="1" dirty="0"/>
          </a:p>
        </p:txBody>
      </p:sp>
      <p:sp>
        <p:nvSpPr>
          <p:cNvPr id="3" name="İçerik Yer Tutucusu 2"/>
          <p:cNvSpPr>
            <a:spLocks noGrp="1"/>
          </p:cNvSpPr>
          <p:nvPr>
            <p:ph idx="1"/>
          </p:nvPr>
        </p:nvSpPr>
        <p:spPr>
          <a:xfrm>
            <a:off x="304800" y="1874364"/>
            <a:ext cx="8686800" cy="4525963"/>
          </a:xfrm>
        </p:spPr>
        <p:txBody>
          <a:bodyPr>
            <a:normAutofit fontScale="62500" lnSpcReduction="20000"/>
          </a:bodyPr>
          <a:lstStyle/>
          <a:p>
            <a:r>
              <a:rPr lang="tr-TR" b="1" dirty="0" smtClean="0"/>
              <a:t>Tüm işletme çalışanlarınız, </a:t>
            </a:r>
            <a:r>
              <a:rPr lang="tr-TR" b="1" dirty="0" smtClean="0"/>
              <a:t>AR-DEZ SNIPER</a:t>
            </a:r>
            <a:r>
              <a:rPr lang="tr-TR" dirty="0" smtClean="0"/>
              <a:t>®</a:t>
            </a:r>
            <a:r>
              <a:rPr lang="tr-TR" dirty="0"/>
              <a:t>'</a:t>
            </a:r>
            <a:r>
              <a:rPr lang="tr-TR" dirty="0" err="1"/>
              <a:t>ın</a:t>
            </a:r>
            <a:r>
              <a:rPr lang="tr-TR" dirty="0"/>
              <a:t> </a:t>
            </a:r>
            <a:r>
              <a:rPr lang="tr-TR" dirty="0" smtClean="0"/>
              <a:t>uygulama işlemi </a:t>
            </a:r>
            <a:r>
              <a:rPr lang="tr-TR" dirty="0"/>
              <a:t>sırasında ortamda bulunabilirler çünkü</a:t>
            </a:r>
            <a:r>
              <a:rPr lang="tr-TR" b="1" dirty="0"/>
              <a:t> </a:t>
            </a:r>
            <a:r>
              <a:rPr lang="tr-TR" b="1" dirty="0" smtClean="0"/>
              <a:t>AR-DEZ SNIPER</a:t>
            </a:r>
            <a:r>
              <a:rPr lang="tr-TR" dirty="0" smtClean="0"/>
              <a:t>® </a:t>
            </a:r>
            <a:r>
              <a:rPr lang="tr-TR" dirty="0"/>
              <a:t>çevre dostudur ve aktive olurken toksik etkiler üretmeyecektir.</a:t>
            </a:r>
          </a:p>
          <a:p>
            <a:r>
              <a:rPr lang="tr-TR" b="1" dirty="0" smtClean="0"/>
              <a:t>AR-DEZ SNIPER</a:t>
            </a:r>
            <a:r>
              <a:rPr lang="tr-TR" dirty="0" smtClean="0"/>
              <a:t>®, </a:t>
            </a:r>
            <a:r>
              <a:rPr lang="tr-TR" dirty="0"/>
              <a:t>toz akarlarını, küf , polen, bakteri, Domuz gribi ve MRSA içeren virüsler gibi atık </a:t>
            </a:r>
            <a:r>
              <a:rPr lang="tr-TR" dirty="0" smtClean="0"/>
              <a:t>maddeleri ve mikroorganizmaları </a:t>
            </a:r>
            <a:r>
              <a:rPr lang="tr-TR" dirty="0"/>
              <a:t>hedefler ve inaktive eder.</a:t>
            </a:r>
          </a:p>
          <a:p>
            <a:r>
              <a:rPr lang="tr-TR" dirty="0" smtClean="0"/>
              <a:t>İşletmenizin havasının </a:t>
            </a:r>
            <a:r>
              <a:rPr lang="tr-TR" dirty="0"/>
              <a:t>kalitesini </a:t>
            </a:r>
            <a:r>
              <a:rPr lang="tr-TR" dirty="0" smtClean="0"/>
              <a:t>arttırır.Havada asılı kalan mikroorganizmaların gen yapısını bozarak yok eder.</a:t>
            </a:r>
          </a:p>
          <a:p>
            <a:r>
              <a:rPr lang="tr-TR" dirty="0" smtClean="0"/>
              <a:t>Kötü kokuları giderir, ortama ferah ve taze bir hava sirkülasyonu sağlar. </a:t>
            </a:r>
            <a:endParaRPr lang="tr-TR" dirty="0"/>
          </a:p>
          <a:p>
            <a:r>
              <a:rPr lang="tr-TR" dirty="0" smtClean="0"/>
              <a:t>Havalandırma sistemlerinizdeki mantar</a:t>
            </a:r>
            <a:r>
              <a:rPr lang="tr-TR" dirty="0"/>
              <a:t>, bakterinin oluşmasını durdurur.</a:t>
            </a:r>
          </a:p>
          <a:p>
            <a:r>
              <a:rPr lang="tr-TR" dirty="0"/>
              <a:t>Alerjenleri azaltır, hastalık ve salgınların yayılmasına karşı mücadele eder.</a:t>
            </a:r>
          </a:p>
          <a:p>
            <a:r>
              <a:rPr lang="tr-TR" dirty="0" smtClean="0"/>
              <a:t>Maksimum </a:t>
            </a:r>
            <a:r>
              <a:rPr lang="tr-TR" dirty="0"/>
              <a:t>koruma için bakteriyel ve fungal sporları etkisiz hale getirir.</a:t>
            </a:r>
          </a:p>
          <a:p>
            <a:r>
              <a:rPr lang="tr-TR" dirty="0"/>
              <a:t>Zararlı gazları, </a:t>
            </a:r>
            <a:r>
              <a:rPr lang="tr-TR" dirty="0" smtClean="0"/>
              <a:t>uçucu organik bileşenleri ve  </a:t>
            </a:r>
            <a:r>
              <a:rPr lang="tr-TR" dirty="0"/>
              <a:t>diğer emisyonları azaltarak okside eder, ortadan kaldırır.</a:t>
            </a:r>
            <a:br>
              <a:rPr lang="tr-TR" dirty="0"/>
            </a:br>
            <a:endParaRPr lang="tr-TR" dirty="0"/>
          </a:p>
          <a:p>
            <a:endParaRPr lang="tr-TR" dirty="0"/>
          </a:p>
        </p:txBody>
      </p:sp>
      <p:pic>
        <p:nvPicPr>
          <p:cNvPr id="4" name="Picture 5" descr="ArDez_snipe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6213" y="6072188"/>
            <a:ext cx="126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799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914400" y="285750"/>
            <a:ext cx="8229600" cy="1143000"/>
          </a:xfrm>
        </p:spPr>
        <p:txBody>
          <a:bodyPr>
            <a:normAutofit fontScale="90000"/>
          </a:bodyPr>
          <a:lstStyle/>
          <a:p>
            <a:pPr eaLnBrk="1" hangingPunct="1">
              <a:defRPr/>
            </a:pPr>
            <a:r>
              <a:rPr lang="tr-TR" sz="4000" b="1" dirty="0" smtClean="0"/>
              <a:t>KANATLI ÜRETİMİNDE </a:t>
            </a:r>
            <a:r>
              <a:rPr lang="tr-TR" sz="4000" b="1" dirty="0" smtClean="0"/>
              <a:t/>
            </a:r>
            <a:br>
              <a:rPr lang="tr-TR" sz="4000" b="1" dirty="0" smtClean="0"/>
            </a:br>
            <a:r>
              <a:rPr lang="tr-TR" sz="4000" b="1" dirty="0" smtClean="0"/>
              <a:t>HER </a:t>
            </a:r>
            <a:r>
              <a:rPr lang="tr-TR" sz="4000" b="1" dirty="0" smtClean="0"/>
              <a:t>YERDE </a:t>
            </a:r>
            <a:r>
              <a:rPr lang="tr-TR" sz="4000" b="1" dirty="0" smtClean="0"/>
              <a:t>AR-DEZ SNIPER.</a:t>
            </a:r>
            <a:endParaRPr lang="tr-TR" sz="4000" b="1" dirty="0" smtClean="0"/>
          </a:p>
        </p:txBody>
      </p:sp>
      <p:pic>
        <p:nvPicPr>
          <p:cNvPr id="16389" name="Picture 5" descr="ArDez_snipe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6213" y="6072188"/>
            <a:ext cx="126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1"/>
          <p:cNvPicPr>
            <a:picLocks noChangeAspect="1"/>
          </p:cNvPicPr>
          <p:nvPr/>
        </p:nvPicPr>
        <p:blipFill>
          <a:blip r:embed="rId4" cstate="print"/>
          <a:srcRect/>
          <a:stretch>
            <a:fillRect/>
          </a:stretch>
        </p:blipFill>
        <p:spPr bwMode="auto">
          <a:xfrm>
            <a:off x="5516640" y="4181651"/>
            <a:ext cx="3143272" cy="1984199"/>
          </a:xfrm>
          <a:prstGeom prst="rect">
            <a:avLst/>
          </a:prstGeom>
          <a:noFill/>
          <a:ln w="9525">
            <a:noFill/>
            <a:miter lim="800000"/>
            <a:headEnd/>
            <a:tailEnd/>
          </a:ln>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00" y="1801354"/>
            <a:ext cx="4119350" cy="1688258"/>
          </a:xfrm>
          <a:prstGeom prst="rect">
            <a:avLst/>
          </a:prstGeom>
        </p:spPr>
      </p:pic>
      <p:pic>
        <p:nvPicPr>
          <p:cNvPr id="4" name="Resi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000" y="3779400"/>
            <a:ext cx="3432944" cy="2386450"/>
          </a:xfrm>
          <a:prstGeom prst="rect">
            <a:avLst/>
          </a:prstGeom>
        </p:spPr>
      </p:pic>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6640" y="1760665"/>
            <a:ext cx="2193763" cy="1728947"/>
          </a:xfrm>
          <a:prstGeom prst="rect">
            <a:avLst/>
          </a:prstGeom>
        </p:spPr>
      </p:pic>
    </p:spTree>
    <p:extLst>
      <p:ext uri="{BB962C8B-B14F-4D97-AF65-F5344CB8AC3E}">
        <p14:creationId xmlns:p14="http://schemas.microsoft.com/office/powerpoint/2010/main" val="2830808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7410" name="Picture 2" descr="Süre tablosu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79" y="1016268"/>
            <a:ext cx="8071941" cy="513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150811" y="141288"/>
            <a:ext cx="859765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3000" b="1" dirty="0" smtClean="0"/>
              <a:t>AR-DEZ SNIPER </a:t>
            </a:r>
            <a:r>
              <a:rPr lang="tr-TR" sz="3000" b="1" dirty="0"/>
              <a:t>ETKİNLİK SÜRE TABLOSU</a:t>
            </a:r>
          </a:p>
        </p:txBody>
      </p:sp>
      <p:pic>
        <p:nvPicPr>
          <p:cNvPr id="17412" name="Picture 5" descr="ArDez_sniper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6213" y="6149975"/>
            <a:ext cx="1260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21401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27088" y="260350"/>
            <a:ext cx="7786687" cy="503238"/>
          </a:xfrm>
        </p:spPr>
        <p:txBody>
          <a:bodyPr>
            <a:normAutofit fontScale="90000"/>
          </a:bodyPr>
          <a:lstStyle/>
          <a:p>
            <a:pPr eaLnBrk="1" hangingPunct="1"/>
            <a:r>
              <a:rPr lang="tr-TR" sz="3000" b="1" dirty="0" smtClean="0">
                <a:solidFill>
                  <a:schemeClr val="tx1"/>
                </a:solidFill>
              </a:rPr>
              <a:t>AR-DEZ SNIPER </a:t>
            </a:r>
            <a:r>
              <a:rPr lang="tr-TR" sz="3000" b="1" dirty="0" smtClean="0">
                <a:solidFill>
                  <a:schemeClr val="tx1"/>
                </a:solidFill>
              </a:rPr>
              <a:t>ETKİNLİK SÜRE TABLOSU</a:t>
            </a:r>
            <a:br>
              <a:rPr lang="tr-TR" sz="3000" b="1" dirty="0" smtClean="0">
                <a:solidFill>
                  <a:schemeClr val="tx1"/>
                </a:solidFill>
              </a:rPr>
            </a:br>
            <a:endParaRPr lang="tr-TR" sz="3000" b="1" dirty="0" smtClean="0">
              <a:solidFill>
                <a:schemeClr val="tx1"/>
              </a:solidFill>
            </a:endParaRPr>
          </a:p>
        </p:txBody>
      </p:sp>
      <p:pic>
        <p:nvPicPr>
          <p:cNvPr id="15363" name="Picture 3" descr="Süre Tablosu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45363"/>
            <a:ext cx="8578323" cy="52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ArDez_sniper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5263" y="6092825"/>
            <a:ext cx="1260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25281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482" name="Picture 2" descr="epa zehirlilik tablo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04813"/>
            <a:ext cx="7273925"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descr="ArDez_sniper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92" y="5929330"/>
            <a:ext cx="126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46051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63500"/>
            <a:ext cx="8964613" cy="1152525"/>
          </a:xfrm>
        </p:spPr>
        <p:txBody>
          <a:bodyPr>
            <a:normAutofit fontScale="90000"/>
          </a:bodyPr>
          <a:lstStyle/>
          <a:p>
            <a:pPr eaLnBrk="1" hangingPunct="1"/>
            <a:r>
              <a:rPr lang="tr-TR" sz="3500" b="1" dirty="0" smtClean="0"/>
              <a:t>AR-DEZ SNIPER </a:t>
            </a:r>
            <a:r>
              <a:rPr lang="tr-TR" sz="3500" b="1" dirty="0" smtClean="0"/>
              <a:t>NEDİR? NEDEN </a:t>
            </a:r>
            <a:r>
              <a:rPr lang="tr-TR" sz="3500" b="1" dirty="0" smtClean="0"/>
              <a:t>AR-DEZ SNIPER</a:t>
            </a:r>
            <a:r>
              <a:rPr lang="tr-TR" sz="3500" dirty="0" smtClean="0"/>
              <a:t>?</a:t>
            </a:r>
            <a:endParaRPr lang="tr-TR" sz="3500" dirty="0" smtClean="0"/>
          </a:p>
        </p:txBody>
      </p:sp>
      <p:sp>
        <p:nvSpPr>
          <p:cNvPr id="3075" name="Rectangle 3"/>
          <p:cNvSpPr>
            <a:spLocks noGrp="1" noChangeArrowheads="1"/>
          </p:cNvSpPr>
          <p:nvPr>
            <p:ph type="subTitle" idx="1"/>
          </p:nvPr>
        </p:nvSpPr>
        <p:spPr>
          <a:xfrm>
            <a:off x="395288" y="3213100"/>
            <a:ext cx="8424862" cy="3433763"/>
          </a:xfrm>
        </p:spPr>
        <p:txBody>
          <a:bodyPr>
            <a:normAutofit fontScale="77500" lnSpcReduction="20000"/>
          </a:bodyPr>
          <a:lstStyle/>
          <a:p>
            <a:pPr eaLnBrk="1" hangingPunct="1">
              <a:lnSpc>
                <a:spcPct val="90000"/>
              </a:lnSpc>
            </a:pPr>
            <a:r>
              <a:rPr lang="tr-TR" sz="3000" dirty="0" smtClean="0">
                <a:solidFill>
                  <a:schemeClr val="tx1"/>
                </a:solidFill>
              </a:rPr>
              <a:t>Cevap </a:t>
            </a:r>
            <a:r>
              <a:rPr lang="tr-TR" sz="3000" b="1" dirty="0" smtClean="0">
                <a:solidFill>
                  <a:schemeClr val="tx1"/>
                </a:solidFill>
              </a:rPr>
              <a:t>AR-DEZ </a:t>
            </a:r>
            <a:r>
              <a:rPr lang="tr-TR" sz="3000" b="1" dirty="0" err="1" smtClean="0">
                <a:solidFill>
                  <a:schemeClr val="tx1"/>
                </a:solidFill>
              </a:rPr>
              <a:t>SNIPER</a:t>
            </a:r>
            <a:r>
              <a:rPr lang="tr-TR" sz="3000" dirty="0" err="1" smtClean="0">
                <a:solidFill>
                  <a:schemeClr val="tx1"/>
                </a:solidFill>
              </a:rPr>
              <a:t>’ın</a:t>
            </a:r>
            <a:r>
              <a:rPr lang="tr-TR" sz="3000" dirty="0" smtClean="0">
                <a:solidFill>
                  <a:schemeClr val="tx1"/>
                </a:solidFill>
              </a:rPr>
              <a:t> </a:t>
            </a:r>
            <a:r>
              <a:rPr lang="tr-TR" sz="3000" dirty="0" smtClean="0">
                <a:solidFill>
                  <a:schemeClr val="tx1"/>
                </a:solidFill>
              </a:rPr>
              <a:t>özel kimyasında yatmakta; bu çevre biliminde bir atılım.!</a:t>
            </a:r>
          </a:p>
          <a:p>
            <a:pPr lvl="1"/>
            <a:r>
              <a:rPr lang="tr-TR" dirty="0" smtClean="0"/>
              <a:t> </a:t>
            </a:r>
            <a:r>
              <a:rPr lang="tr-TR" dirty="0" smtClean="0">
                <a:solidFill>
                  <a:schemeClr val="tx1"/>
                </a:solidFill>
              </a:rPr>
              <a:t>Klor dioksit çevre ve halk sağlığı bilimcileri tarafından bilinmektedir. Yüksek konsantrasyonlarda patlayıcıdır, aşındırıcıdır, yakıcıdır, uçucudur, taşınamaz, depolanamaz, çok dengesiz bir maddedir, raf ömrü yoktur, uygulama öncesi hemen hazırlanmalıdır fakat çok güçlü bir </a:t>
            </a:r>
            <a:r>
              <a:rPr lang="tr-TR" dirty="0" err="1" smtClean="0">
                <a:solidFill>
                  <a:schemeClr val="tx1"/>
                </a:solidFill>
              </a:rPr>
              <a:t>biyosittir</a:t>
            </a:r>
            <a:r>
              <a:rPr lang="tr-TR" dirty="0" smtClean="0">
                <a:solidFill>
                  <a:schemeClr val="tx1"/>
                </a:solidFill>
              </a:rPr>
              <a:t>. </a:t>
            </a:r>
          </a:p>
          <a:p>
            <a:r>
              <a:rPr lang="tr-TR" dirty="0" smtClean="0">
                <a:solidFill>
                  <a:schemeClr val="tx1"/>
                </a:solidFill>
              </a:rPr>
              <a:t>AR-DEZ SNIPER; </a:t>
            </a:r>
            <a:r>
              <a:rPr lang="tr-TR" dirty="0" err="1" smtClean="0">
                <a:solidFill>
                  <a:schemeClr val="tx1"/>
                </a:solidFill>
              </a:rPr>
              <a:t>klordioksitin</a:t>
            </a:r>
            <a:r>
              <a:rPr lang="tr-TR" dirty="0" smtClean="0">
                <a:solidFill>
                  <a:schemeClr val="tx1"/>
                </a:solidFill>
              </a:rPr>
              <a:t> tüm bu olumsuz dezavantajlarını bertaraf ederek üstün Amerikan teknolojisi ve bilimi sayesinde çevre biliminde bir atılım yapmıştır.</a:t>
            </a:r>
          </a:p>
          <a:p>
            <a:r>
              <a:rPr lang="tr-TR" dirty="0" smtClean="0"/>
              <a:t/>
            </a:r>
            <a:br>
              <a:rPr lang="tr-TR" dirty="0" smtClean="0"/>
            </a:br>
            <a:endParaRPr lang="tr-TR" dirty="0" smtClean="0"/>
          </a:p>
        </p:txBody>
      </p:sp>
      <p:pic>
        <p:nvPicPr>
          <p:cNvPr id="3076" name="Picture 4" descr="mainbanner_pic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052513"/>
            <a:ext cx="51466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ArDez_sniper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6213" y="6072188"/>
            <a:ext cx="126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45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188913"/>
            <a:ext cx="7772400" cy="792162"/>
          </a:xfrm>
        </p:spPr>
        <p:txBody>
          <a:bodyPr/>
          <a:lstStyle/>
          <a:p>
            <a:pPr eaLnBrk="1" hangingPunct="1"/>
            <a:r>
              <a:rPr lang="tr-TR" b="1" dirty="0" smtClean="0">
                <a:solidFill>
                  <a:schemeClr val="tx1"/>
                </a:solidFill>
              </a:rPr>
              <a:t>YENİ NESLİN KİMYASI</a:t>
            </a:r>
            <a:r>
              <a:rPr lang="tr-TR" dirty="0" smtClean="0"/>
              <a:t> </a:t>
            </a:r>
          </a:p>
        </p:txBody>
      </p:sp>
      <p:sp>
        <p:nvSpPr>
          <p:cNvPr id="4099" name="Rectangle 3"/>
          <p:cNvSpPr>
            <a:spLocks noGrp="1" noChangeArrowheads="1"/>
          </p:cNvSpPr>
          <p:nvPr>
            <p:ph type="subTitle" idx="1"/>
          </p:nvPr>
        </p:nvSpPr>
        <p:spPr>
          <a:xfrm>
            <a:off x="250825" y="2420938"/>
            <a:ext cx="8713788" cy="4103687"/>
          </a:xfrm>
        </p:spPr>
        <p:txBody>
          <a:bodyPr>
            <a:normAutofit fontScale="47500" lnSpcReduction="20000"/>
          </a:bodyPr>
          <a:lstStyle/>
          <a:p>
            <a:pPr eaLnBrk="1" hangingPunct="1"/>
            <a:r>
              <a:rPr lang="tr-TR" sz="2800" b="1" dirty="0" smtClean="0">
                <a:solidFill>
                  <a:schemeClr val="tx1"/>
                </a:solidFill>
              </a:rPr>
              <a:t>AR-DEZ SNIPER</a:t>
            </a:r>
            <a:endParaRPr lang="tr-TR" sz="2800" b="1" dirty="0" smtClean="0">
              <a:solidFill>
                <a:schemeClr val="tx1"/>
              </a:solidFill>
            </a:endParaRPr>
          </a:p>
          <a:p>
            <a:pPr eaLnBrk="1" hangingPunct="1"/>
            <a:r>
              <a:rPr lang="tr-TR" sz="2800" dirty="0" smtClean="0">
                <a:solidFill>
                  <a:schemeClr val="tx1"/>
                </a:solidFill>
              </a:rPr>
              <a:t> özel formülü sayesinde klor dioksidin gücünü, etkisini ve çok yönlülüğünü tamamen doğa dostu bir teknoloji ve uzun raf ömrüyle kullanır.</a:t>
            </a:r>
          </a:p>
          <a:p>
            <a:pPr eaLnBrk="1" hangingPunct="1"/>
            <a:r>
              <a:rPr lang="tr-TR" sz="2800" dirty="0" err="1" smtClean="0">
                <a:solidFill>
                  <a:schemeClr val="tx1"/>
                </a:solidFill>
              </a:rPr>
              <a:t>Klordioksitin</a:t>
            </a:r>
            <a:r>
              <a:rPr lang="tr-TR" sz="2800" dirty="0" smtClean="0">
                <a:solidFill>
                  <a:schemeClr val="tx1"/>
                </a:solidFill>
              </a:rPr>
              <a:t> Tescilli Kimyası </a:t>
            </a:r>
            <a:br>
              <a:rPr lang="tr-TR" sz="2800" dirty="0" smtClean="0">
                <a:solidFill>
                  <a:schemeClr val="tx1"/>
                </a:solidFill>
              </a:rPr>
            </a:br>
            <a:r>
              <a:rPr lang="tr-TR" sz="2800" dirty="0" smtClean="0">
                <a:solidFill>
                  <a:schemeClr val="tx1"/>
                </a:solidFill>
              </a:rPr>
              <a:t> Doğaya ve tüm canlılara dost çevreci bir üründür </a:t>
            </a:r>
            <a:br>
              <a:rPr lang="tr-TR" sz="2800" dirty="0" smtClean="0">
                <a:solidFill>
                  <a:schemeClr val="tx1"/>
                </a:solidFill>
              </a:rPr>
            </a:br>
            <a:r>
              <a:rPr lang="tr-TR" sz="2800" dirty="0" smtClean="0">
                <a:solidFill>
                  <a:schemeClr val="tx1"/>
                </a:solidFill>
              </a:rPr>
              <a:t> EPA (Amerika Çevre Koruma Ajansı)  tarafından zararsız olduğuna dair IV. (en düşük seviye) dereceden sertifikalıdır. </a:t>
            </a:r>
            <a:br>
              <a:rPr lang="tr-TR" sz="2800" dirty="0" smtClean="0">
                <a:solidFill>
                  <a:schemeClr val="tx1"/>
                </a:solidFill>
              </a:rPr>
            </a:br>
            <a:r>
              <a:rPr lang="tr-TR" sz="2800" dirty="0" smtClean="0">
                <a:solidFill>
                  <a:schemeClr val="tx1"/>
                </a:solidFill>
              </a:rPr>
              <a:t> </a:t>
            </a:r>
            <a:r>
              <a:rPr lang="tr-TR" sz="2800" dirty="0" err="1" smtClean="0">
                <a:solidFill>
                  <a:schemeClr val="tx1"/>
                </a:solidFill>
              </a:rPr>
              <a:t>Toksik</a:t>
            </a:r>
            <a:r>
              <a:rPr lang="tr-TR" sz="2800" dirty="0" smtClean="0">
                <a:solidFill>
                  <a:schemeClr val="tx1"/>
                </a:solidFill>
              </a:rPr>
              <a:t> değildir, kalıntı bırakmaz, anti alerjiktir, solunabilir.</a:t>
            </a:r>
            <a:br>
              <a:rPr lang="tr-TR" sz="2800" dirty="0" smtClean="0">
                <a:solidFill>
                  <a:schemeClr val="tx1"/>
                </a:solidFill>
              </a:rPr>
            </a:br>
            <a:r>
              <a:rPr lang="tr-TR" sz="2800" dirty="0" smtClean="0">
                <a:solidFill>
                  <a:schemeClr val="tx1"/>
                </a:solidFill>
              </a:rPr>
              <a:t> Aşındırıcı,yanıcı,patlayıcı değildir. Stabilize edilmiş </a:t>
            </a:r>
            <a:r>
              <a:rPr lang="tr-TR" sz="2800" dirty="0" err="1" smtClean="0">
                <a:solidFill>
                  <a:schemeClr val="tx1"/>
                </a:solidFill>
              </a:rPr>
              <a:t>klordioksit</a:t>
            </a:r>
            <a:r>
              <a:rPr lang="tr-TR" sz="2800" dirty="0" smtClean="0">
                <a:solidFill>
                  <a:schemeClr val="tx1"/>
                </a:solidFill>
              </a:rPr>
              <a:t> olup ambalajında 18 ay oda ısısında muhafaza edilebilir.Ön hazırlığa ihtiyaç yoktur.Uygulama esnasında güvenlik önlemleri almanıza gerek yoktur.(Koruyucu maske, tulum, eldiven gibi..)</a:t>
            </a:r>
            <a:br>
              <a:rPr lang="tr-TR" sz="2800" dirty="0" smtClean="0">
                <a:solidFill>
                  <a:schemeClr val="tx1"/>
                </a:solidFill>
              </a:rPr>
            </a:br>
            <a:r>
              <a:rPr lang="tr-TR" sz="2800" dirty="0" smtClean="0">
                <a:solidFill>
                  <a:schemeClr val="tx1"/>
                </a:solidFill>
              </a:rPr>
              <a:t> Renksiz ve kokusuzdur. </a:t>
            </a:r>
            <a:br>
              <a:rPr lang="tr-TR" sz="2800" dirty="0" smtClean="0">
                <a:solidFill>
                  <a:schemeClr val="tx1"/>
                </a:solidFill>
              </a:rPr>
            </a:br>
            <a:r>
              <a:rPr lang="tr-TR" sz="2800" dirty="0" smtClean="0">
                <a:solidFill>
                  <a:schemeClr val="tx1"/>
                </a:solidFill>
              </a:rPr>
              <a:t> </a:t>
            </a:r>
            <a:br>
              <a:rPr lang="tr-TR" sz="2800" dirty="0" smtClean="0">
                <a:solidFill>
                  <a:schemeClr val="tx1"/>
                </a:solidFill>
              </a:rPr>
            </a:br>
            <a:r>
              <a:rPr lang="tr-TR" sz="2800" dirty="0" smtClean="0">
                <a:solidFill>
                  <a:schemeClr val="tx1"/>
                </a:solidFill>
              </a:rPr>
              <a:t> Yer-yüzey, alet-ekipman, hava ve birçok mekanda güvenle </a:t>
            </a:r>
            <a:r>
              <a:rPr lang="tr-TR" sz="2800" b="1" dirty="0" smtClean="0">
                <a:solidFill>
                  <a:schemeClr val="tx1"/>
                </a:solidFill>
              </a:rPr>
              <a:t>TEK</a:t>
            </a:r>
            <a:r>
              <a:rPr lang="tr-TR" sz="2800" dirty="0" smtClean="0">
                <a:solidFill>
                  <a:schemeClr val="tx1"/>
                </a:solidFill>
              </a:rPr>
              <a:t> ürün olarak kullanılır. </a:t>
            </a:r>
            <a:br>
              <a:rPr lang="tr-TR" sz="2800" dirty="0" smtClean="0">
                <a:solidFill>
                  <a:schemeClr val="tx1"/>
                </a:solidFill>
              </a:rPr>
            </a:br>
            <a:r>
              <a:rPr lang="tr-TR" sz="2800" dirty="0" smtClean="0">
                <a:solidFill>
                  <a:schemeClr val="tx1"/>
                </a:solidFill>
              </a:rPr>
              <a:t> Dezenfekte ederken zehir kullanmaz, moleküler seviyede mikroorganizmaların yapısal bileşenlerini bozmak için mekanik bir hareket kullanır. Dolayısı ile mikroorganizmalar tekrar canlanamaz ve </a:t>
            </a:r>
            <a:r>
              <a:rPr lang="tr-TR" sz="2800" dirty="0" smtClean="0">
                <a:solidFill>
                  <a:schemeClr val="tx1"/>
                </a:solidFill>
              </a:rPr>
              <a:t>AR-DEZ </a:t>
            </a:r>
            <a:r>
              <a:rPr lang="tr-TR" sz="2800" dirty="0" err="1" smtClean="0">
                <a:solidFill>
                  <a:schemeClr val="tx1"/>
                </a:solidFill>
              </a:rPr>
              <a:t>SNIPER®</a:t>
            </a:r>
            <a:r>
              <a:rPr lang="tr-TR" sz="2800" dirty="0" err="1" smtClean="0">
                <a:solidFill>
                  <a:schemeClr val="tx1"/>
                </a:solidFill>
              </a:rPr>
              <a:t>'a</a:t>
            </a:r>
            <a:r>
              <a:rPr lang="tr-TR" sz="2800" dirty="0" smtClean="0">
                <a:solidFill>
                  <a:schemeClr val="tx1"/>
                </a:solidFill>
              </a:rPr>
              <a:t> karşı bağışıklık kazanamaz. </a:t>
            </a:r>
            <a:br>
              <a:rPr lang="tr-TR" sz="2800" dirty="0" smtClean="0">
                <a:solidFill>
                  <a:schemeClr val="tx1"/>
                </a:solidFill>
              </a:rPr>
            </a:br>
            <a:r>
              <a:rPr lang="tr-TR" sz="2800" dirty="0" smtClean="0">
                <a:solidFill>
                  <a:schemeClr val="tx1"/>
                </a:solidFill>
              </a:rPr>
              <a:t> </a:t>
            </a:r>
            <a:r>
              <a:rPr lang="tr-TR" sz="2800" dirty="0" smtClean="0">
                <a:solidFill>
                  <a:schemeClr val="tx1"/>
                </a:solidFill>
              </a:rPr>
              <a:t>AR-DEZ SNIPER® </a:t>
            </a:r>
            <a:r>
              <a:rPr lang="tr-TR" sz="2800" dirty="0" smtClean="0">
                <a:solidFill>
                  <a:schemeClr val="tx1"/>
                </a:solidFill>
              </a:rPr>
              <a:t>sonradan gelecek tehlikelere karşı kalan potansiyelini muhafaza eder. </a:t>
            </a:r>
            <a:br>
              <a:rPr lang="tr-TR" sz="2800" dirty="0" smtClean="0">
                <a:solidFill>
                  <a:schemeClr val="tx1"/>
                </a:solidFill>
              </a:rPr>
            </a:br>
            <a:r>
              <a:rPr lang="tr-TR" sz="2800" dirty="0" smtClean="0">
                <a:solidFill>
                  <a:schemeClr val="tx1"/>
                </a:solidFill>
              </a:rPr>
              <a:t> Sigara, duman, yangın, pet hayvanları ve biyolojik kokular dahil daha birçok kötü kokuları giderir. </a:t>
            </a:r>
            <a:br>
              <a:rPr lang="tr-TR" sz="2800" dirty="0" smtClean="0">
                <a:solidFill>
                  <a:schemeClr val="tx1"/>
                </a:solidFill>
              </a:rPr>
            </a:br>
            <a:r>
              <a:rPr lang="tr-TR" sz="2800" dirty="0" smtClean="0">
                <a:solidFill>
                  <a:schemeClr val="tx1"/>
                </a:solidFill>
              </a:rPr>
              <a:t> En zararlı mikroorganizmaların dezenfeksiyonunda %99 etkili ve güvenlidir. </a:t>
            </a:r>
            <a:br>
              <a:rPr lang="tr-TR" sz="2800" dirty="0" smtClean="0">
                <a:solidFill>
                  <a:schemeClr val="tx1"/>
                </a:solidFill>
              </a:rPr>
            </a:br>
            <a:r>
              <a:rPr lang="tr-TR" sz="2800" dirty="0" smtClean="0">
                <a:solidFill>
                  <a:schemeClr val="tx1"/>
                </a:solidFill>
              </a:rPr>
              <a:t> Amonyak, Metan, Formaldehit, Hidrojen sülfit ve uçucu organik bileşenler içeren gaz ve dumanları oksitler, nötralize eder, kalıntı bırakmaz. </a:t>
            </a:r>
            <a:br>
              <a:rPr lang="tr-TR" sz="2800" dirty="0" smtClean="0">
                <a:solidFill>
                  <a:schemeClr val="tx1"/>
                </a:solidFill>
              </a:rPr>
            </a:br>
            <a:r>
              <a:rPr lang="tr-TR" sz="2800" dirty="0" smtClean="0">
                <a:solidFill>
                  <a:schemeClr val="tx1"/>
                </a:solidFill>
              </a:rPr>
              <a:t> NSF (Gıda alanları) </a:t>
            </a:r>
            <a:r>
              <a:rPr lang="tr-TR" sz="2800" dirty="0" err="1" smtClean="0">
                <a:solidFill>
                  <a:schemeClr val="tx1"/>
                </a:solidFill>
              </a:rPr>
              <a:t>sertikasına</a:t>
            </a:r>
            <a:r>
              <a:rPr lang="tr-TR" sz="2800" dirty="0" smtClean="0">
                <a:solidFill>
                  <a:schemeClr val="tx1"/>
                </a:solidFill>
              </a:rPr>
              <a:t> sahiptir. </a:t>
            </a:r>
            <a:br>
              <a:rPr lang="tr-TR" sz="2800" dirty="0" smtClean="0">
                <a:solidFill>
                  <a:schemeClr val="tx1"/>
                </a:solidFill>
              </a:rPr>
            </a:br>
            <a:r>
              <a:rPr lang="tr-TR" sz="2800" dirty="0" smtClean="0">
                <a:solidFill>
                  <a:schemeClr val="tx1"/>
                </a:solidFill>
              </a:rPr>
              <a:t> T.C. Sağlık Bakanlığı'ndan ruhsatlıdır. </a:t>
            </a:r>
            <a:br>
              <a:rPr lang="tr-TR" sz="2800" dirty="0" smtClean="0">
                <a:solidFill>
                  <a:schemeClr val="tx1"/>
                </a:solidFill>
              </a:rPr>
            </a:br>
            <a:r>
              <a:rPr lang="tr-TR" sz="2800" dirty="0" smtClean="0">
                <a:solidFill>
                  <a:schemeClr val="tx1"/>
                </a:solidFill>
              </a:rPr>
              <a:t>  </a:t>
            </a:r>
            <a:br>
              <a:rPr lang="tr-TR" sz="2800" dirty="0" smtClean="0">
                <a:solidFill>
                  <a:schemeClr val="tx1"/>
                </a:solidFill>
              </a:rPr>
            </a:br>
            <a:r>
              <a:rPr lang="tr-TR" sz="2800" dirty="0" smtClean="0">
                <a:solidFill>
                  <a:schemeClr val="tx1"/>
                </a:solidFill>
              </a:rPr>
              <a:t>Hammaddesi AMERİKA </a:t>
            </a:r>
            <a:r>
              <a:rPr lang="tr-TR" sz="2800" dirty="0" err="1" smtClean="0">
                <a:solidFill>
                  <a:schemeClr val="tx1"/>
                </a:solidFill>
              </a:rPr>
              <a:t>menşeelidir</a:t>
            </a:r>
            <a:r>
              <a:rPr lang="tr-TR" sz="2800" dirty="0" smtClean="0"/>
              <a:t>. </a:t>
            </a:r>
          </a:p>
        </p:txBody>
      </p:sp>
      <p:pic>
        <p:nvPicPr>
          <p:cNvPr id="4100" name="Picture 4" descr="tavsiyeler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981075"/>
            <a:ext cx="37449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ArDez_sniper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6213" y="6072188"/>
            <a:ext cx="126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830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151" name="Picture 5" descr="ArDez_snipe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6213" y="6072188"/>
            <a:ext cx="126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2" name="Metin kutusu 2"/>
          <p:cNvSpPr txBox="1">
            <a:spLocks noChangeArrowheads="1"/>
          </p:cNvSpPr>
          <p:nvPr/>
        </p:nvSpPr>
        <p:spPr bwMode="auto">
          <a:xfrm>
            <a:off x="5076825" y="476250"/>
            <a:ext cx="38163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b="1" dirty="0" smtClean="0"/>
              <a:t>AR-DEZ SNIPER</a:t>
            </a:r>
            <a:r>
              <a:rPr lang="tr-TR" dirty="0" smtClean="0"/>
              <a:t> </a:t>
            </a:r>
            <a:r>
              <a:rPr lang="tr-TR" dirty="0"/>
              <a:t>hedefini mekanik bir hareketle yok eder diğer bir deyişle hayati yapısal bileşenlerini moleküler düzeyde fiziksel olarak parçalara ayırır. Bu iki açıdan önemlidir, birincisi hiçbir organizma tekrar çoğalamaz ya da bileşenlerine ayrıldıktan sonra fonksiyon gösteremez, ikincisi toksin içeren geleneksel dezenfektanların aksine hiçbir organizma </a:t>
            </a:r>
            <a:r>
              <a:rPr lang="tr-TR" b="1" dirty="0" smtClean="0"/>
              <a:t>AR-DEZ </a:t>
            </a:r>
            <a:r>
              <a:rPr lang="tr-TR" b="1" dirty="0" err="1" smtClean="0"/>
              <a:t>SNIPER</a:t>
            </a:r>
            <a:r>
              <a:rPr lang="tr-TR" dirty="0" err="1" smtClean="0"/>
              <a:t>'ın</a:t>
            </a:r>
            <a:r>
              <a:rPr lang="tr-TR" dirty="0" smtClean="0"/>
              <a:t> </a:t>
            </a:r>
            <a:r>
              <a:rPr lang="tr-TR" dirty="0"/>
              <a:t>hareketine karşı bağışıklık geliştiremez ve herhangi bir evrimsel ya da kazanılmış bir savunma gösteremez. </a:t>
            </a:r>
          </a:p>
        </p:txBody>
      </p:sp>
      <p:pic>
        <p:nvPicPr>
          <p:cNvPr id="5153" name="Resim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4038" y="5732463"/>
            <a:ext cx="29114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table"/>
          <p:cNvPicPr>
            <a:picLocks noChangeAspect="1"/>
          </p:cNvPicPr>
          <p:nvPr/>
        </p:nvPicPr>
        <p:blipFill>
          <a:blip r:embed="rId5"/>
          <a:stretch>
            <a:fillRect/>
          </a:stretch>
        </p:blipFill>
        <p:spPr>
          <a:xfrm>
            <a:off x="323528" y="836712"/>
            <a:ext cx="4713287" cy="3194050"/>
          </a:xfrm>
          <a:prstGeom prst="rect">
            <a:avLst/>
          </a:prstGeom>
        </p:spPr>
      </p:pic>
    </p:spTree>
    <p:extLst>
      <p:ext uri="{BB962C8B-B14F-4D97-AF65-F5344CB8AC3E}">
        <p14:creationId xmlns:p14="http://schemas.microsoft.com/office/powerpoint/2010/main" val="408621882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052736"/>
            <a:ext cx="9036496" cy="5040560"/>
          </a:xfrm>
          <a:blipFill>
            <a:blip r:embed="rId2"/>
            <a:tile tx="0" ty="0" sx="100000" sy="100000" flip="none" algn="tl"/>
          </a:blipFill>
        </p:spPr>
        <p:txBody>
          <a:bodyPr>
            <a:noAutofit/>
          </a:bodyPr>
          <a:lstStyle/>
          <a:p>
            <a:r>
              <a:rPr lang="tr-TR" sz="2800" b="1" dirty="0" smtClean="0"/>
              <a:t>KANATLI  işletmelerinde temizleme işleminden sonra dezenfeksiyon uygulanmıyorsa</a:t>
            </a:r>
            <a:r>
              <a:rPr lang="tr-TR" sz="2800" dirty="0" smtClean="0"/>
              <a:t>, yapılan temizlikten istenilen fayda sağlanamaz. Çünkü temizleme işlemi sırasında serbest hale geçen mikroorganizmalar daha geniş yüzeye yayılarak üremelerini yeni ortamda da sürdürebilmektedir. </a:t>
            </a:r>
            <a:endParaRPr lang="tr-TR" sz="2800" dirty="0" smtClean="0"/>
          </a:p>
          <a:p>
            <a:r>
              <a:rPr lang="tr-TR" sz="2800" dirty="0" smtClean="0"/>
              <a:t>Bu </a:t>
            </a:r>
            <a:r>
              <a:rPr lang="tr-TR" sz="2800" dirty="0" smtClean="0"/>
              <a:t>yayılmayı önlemek dezenfeksiyon işlemi ile mümkün olmaktadır. Bu nedenle işletmede yapılacak temizliği mutlaka uygun bir dezenfeksiyon işlemi izlemelidir.</a:t>
            </a:r>
            <a:endParaRPr lang="tr-TR" sz="2800" dirty="0"/>
          </a:p>
        </p:txBody>
      </p:sp>
      <p:pic>
        <p:nvPicPr>
          <p:cNvPr id="4" name="Picture 5" descr="ArDez_snipe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338" y="6315493"/>
            <a:ext cx="785818" cy="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30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t>KANATLI ENDÜSTRİSİNDEKİ TEHDİTLER</a:t>
            </a:r>
            <a:endParaRPr lang="tr-TR" sz="3200" b="1" dirty="0"/>
          </a:p>
        </p:txBody>
      </p:sp>
      <p:sp>
        <p:nvSpPr>
          <p:cNvPr id="3" name="İçerik Yer Tutucusu 2"/>
          <p:cNvSpPr>
            <a:spLocks noGrp="1"/>
          </p:cNvSpPr>
          <p:nvPr>
            <p:ph idx="1"/>
          </p:nvPr>
        </p:nvSpPr>
        <p:spPr>
          <a:xfrm>
            <a:off x="304800" y="1552936"/>
            <a:ext cx="8229600" cy="4525963"/>
          </a:xfrm>
          <a:blipFill>
            <a:blip r:embed="rId3"/>
            <a:tile tx="0" ty="0" sx="100000" sy="100000" flip="none" algn="tl"/>
          </a:blipFill>
        </p:spPr>
        <p:txBody>
          <a:bodyPr>
            <a:normAutofit fontScale="77500" lnSpcReduction="20000"/>
          </a:bodyPr>
          <a:lstStyle/>
          <a:p>
            <a:pPr>
              <a:buNone/>
            </a:pPr>
            <a:r>
              <a:rPr lang="tr-TR" dirty="0" smtClean="0"/>
              <a:t>     Hastalık etkeni mikroorganizmalar patojen organizmalar olarak tanımlanmaktadır. Bazı patojen bakteriler gıdalar üzerinde (</a:t>
            </a:r>
            <a:r>
              <a:rPr lang="tr-TR" dirty="0" err="1" smtClean="0"/>
              <a:t>intoksikasyon</a:t>
            </a:r>
            <a:r>
              <a:rPr lang="tr-TR" dirty="0" smtClean="0"/>
              <a:t> etkeni bakterileri veya vücuda alındıktan sonra canlı organizmada (enfeksiyon etkeni) </a:t>
            </a:r>
            <a:r>
              <a:rPr lang="tr-TR" dirty="0" err="1" smtClean="0"/>
              <a:t>Toksik</a:t>
            </a:r>
            <a:r>
              <a:rPr lang="tr-TR" dirty="0" smtClean="0"/>
              <a:t> bileşikler üretebilmektedirler. Bakteriler içinde </a:t>
            </a:r>
            <a:r>
              <a:rPr lang="tr-TR" dirty="0" err="1" smtClean="0"/>
              <a:t>Salmonella</a:t>
            </a:r>
            <a:r>
              <a:rPr lang="tr-TR" dirty="0" smtClean="0"/>
              <a:t> </a:t>
            </a:r>
            <a:r>
              <a:rPr lang="tr-TR" dirty="0" err="1" smtClean="0"/>
              <a:t>spp</a:t>
            </a:r>
            <a:r>
              <a:rPr lang="tr-TR" dirty="0" smtClean="0"/>
              <a:t>., </a:t>
            </a:r>
            <a:r>
              <a:rPr lang="tr-TR" dirty="0" err="1" smtClean="0"/>
              <a:t>Campylobacter</a:t>
            </a:r>
            <a:r>
              <a:rPr lang="tr-TR" dirty="0" smtClean="0"/>
              <a:t> </a:t>
            </a:r>
            <a:r>
              <a:rPr lang="tr-TR" dirty="0" err="1" smtClean="0"/>
              <a:t>jejuni</a:t>
            </a:r>
            <a:r>
              <a:rPr lang="tr-TR" dirty="0" smtClean="0"/>
              <a:t>, </a:t>
            </a:r>
            <a:r>
              <a:rPr lang="tr-TR" dirty="0" err="1" smtClean="0"/>
              <a:t>Yersinia</a:t>
            </a:r>
            <a:r>
              <a:rPr lang="tr-TR" dirty="0" smtClean="0"/>
              <a:t> </a:t>
            </a:r>
            <a:r>
              <a:rPr lang="tr-TR" dirty="0" err="1" smtClean="0"/>
              <a:t>enterocolitica</a:t>
            </a:r>
            <a:r>
              <a:rPr lang="tr-TR" dirty="0" smtClean="0"/>
              <a:t>, </a:t>
            </a:r>
            <a:r>
              <a:rPr lang="tr-TR" dirty="0" err="1" smtClean="0"/>
              <a:t>Aeromonas</a:t>
            </a:r>
            <a:r>
              <a:rPr lang="tr-TR" dirty="0" smtClean="0"/>
              <a:t> </a:t>
            </a:r>
            <a:r>
              <a:rPr lang="tr-TR" dirty="0" err="1" smtClean="0"/>
              <a:t>hydrophila</a:t>
            </a:r>
            <a:r>
              <a:rPr lang="tr-TR" dirty="0" smtClean="0"/>
              <a:t>, </a:t>
            </a:r>
            <a:r>
              <a:rPr lang="tr-TR" dirty="0" err="1" smtClean="0"/>
              <a:t>Shigella</a:t>
            </a:r>
            <a:r>
              <a:rPr lang="tr-TR" dirty="0" smtClean="0"/>
              <a:t> </a:t>
            </a:r>
            <a:r>
              <a:rPr lang="tr-TR" dirty="0" err="1" smtClean="0"/>
              <a:t>sonnei</a:t>
            </a:r>
            <a:r>
              <a:rPr lang="tr-TR" dirty="0" smtClean="0"/>
              <a:t>, S. </a:t>
            </a:r>
            <a:r>
              <a:rPr lang="tr-TR" dirty="0" err="1" smtClean="0"/>
              <a:t>flexnuri</a:t>
            </a:r>
            <a:r>
              <a:rPr lang="tr-TR" dirty="0" smtClean="0"/>
              <a:t>, </a:t>
            </a:r>
            <a:r>
              <a:rPr lang="tr-TR" dirty="0" err="1" smtClean="0"/>
              <a:t>enterovirulant</a:t>
            </a:r>
            <a:r>
              <a:rPr lang="tr-TR" dirty="0" smtClean="0"/>
              <a:t> </a:t>
            </a:r>
            <a:r>
              <a:rPr lang="tr-TR" dirty="0" err="1" smtClean="0"/>
              <a:t>Escherichia</a:t>
            </a:r>
            <a:r>
              <a:rPr lang="tr-TR" dirty="0" smtClean="0"/>
              <a:t> </a:t>
            </a:r>
            <a:r>
              <a:rPr lang="tr-TR" dirty="0" err="1" smtClean="0"/>
              <a:t>coli</a:t>
            </a:r>
            <a:r>
              <a:rPr lang="tr-TR" dirty="0" smtClean="0"/>
              <a:t>. </a:t>
            </a:r>
            <a:r>
              <a:rPr lang="tr-TR" dirty="0" err="1" smtClean="0"/>
              <a:t>Vibrio</a:t>
            </a:r>
            <a:r>
              <a:rPr lang="tr-TR" dirty="0" smtClean="0"/>
              <a:t> </a:t>
            </a:r>
            <a:r>
              <a:rPr lang="tr-TR" dirty="0" err="1" smtClean="0"/>
              <a:t>parahaemolyticus</a:t>
            </a:r>
            <a:r>
              <a:rPr lang="tr-TR" dirty="0" smtClean="0"/>
              <a:t> ve </a:t>
            </a:r>
            <a:r>
              <a:rPr lang="tr-TR" dirty="0" err="1" smtClean="0"/>
              <a:t>Vibrio</a:t>
            </a:r>
            <a:r>
              <a:rPr lang="tr-TR" dirty="0" smtClean="0"/>
              <a:t> </a:t>
            </a:r>
            <a:r>
              <a:rPr lang="tr-TR" dirty="0" err="1" smtClean="0"/>
              <a:t>cholera</a:t>
            </a:r>
            <a:r>
              <a:rPr lang="tr-TR" dirty="0" smtClean="0"/>
              <a:t>, </a:t>
            </a:r>
            <a:r>
              <a:rPr lang="tr-TR" dirty="0" err="1" smtClean="0"/>
              <a:t>Staphylococcus</a:t>
            </a:r>
            <a:r>
              <a:rPr lang="tr-TR" dirty="0" smtClean="0"/>
              <a:t> </a:t>
            </a:r>
            <a:r>
              <a:rPr lang="tr-TR" dirty="0" err="1" smtClean="0"/>
              <a:t>aureus</a:t>
            </a:r>
            <a:r>
              <a:rPr lang="tr-TR" dirty="0" smtClean="0"/>
              <a:t>, </a:t>
            </a:r>
            <a:r>
              <a:rPr lang="tr-TR" dirty="0" err="1" smtClean="0"/>
              <a:t>Listeria</a:t>
            </a:r>
            <a:r>
              <a:rPr lang="tr-TR" dirty="0" smtClean="0"/>
              <a:t> </a:t>
            </a:r>
            <a:r>
              <a:rPr lang="tr-TR" dirty="0" err="1" smtClean="0"/>
              <a:t>monocytogenes</a:t>
            </a:r>
            <a:r>
              <a:rPr lang="tr-TR" dirty="0" smtClean="0"/>
              <a:t>, </a:t>
            </a:r>
            <a:r>
              <a:rPr lang="tr-TR" dirty="0" err="1" smtClean="0"/>
              <a:t>Clostridium</a:t>
            </a:r>
            <a:r>
              <a:rPr lang="tr-TR" dirty="0" smtClean="0"/>
              <a:t> </a:t>
            </a:r>
            <a:r>
              <a:rPr lang="tr-TR" dirty="0" err="1" smtClean="0"/>
              <a:t>perfringens</a:t>
            </a:r>
            <a:r>
              <a:rPr lang="tr-TR" dirty="0" smtClean="0"/>
              <a:t>, C. </a:t>
            </a:r>
            <a:r>
              <a:rPr lang="tr-TR" dirty="0" err="1" smtClean="0"/>
              <a:t>botulinum</a:t>
            </a:r>
            <a:r>
              <a:rPr lang="tr-TR" dirty="0" smtClean="0"/>
              <a:t>, ve </a:t>
            </a:r>
            <a:r>
              <a:rPr lang="tr-TR" dirty="0" err="1" smtClean="0"/>
              <a:t>Bacillus</a:t>
            </a:r>
            <a:r>
              <a:rPr lang="tr-TR" dirty="0" smtClean="0"/>
              <a:t> </a:t>
            </a:r>
            <a:r>
              <a:rPr lang="tr-TR" dirty="0" err="1" smtClean="0"/>
              <a:t>cereus</a:t>
            </a:r>
            <a:r>
              <a:rPr lang="tr-TR" dirty="0" smtClean="0"/>
              <a:t> başlıca patojen organizmaları  oluştururlar.</a:t>
            </a:r>
            <a:endParaRPr lang="tr-TR" b="1" dirty="0"/>
          </a:p>
        </p:txBody>
      </p:sp>
      <p:pic>
        <p:nvPicPr>
          <p:cNvPr id="4" name="Picture 5" descr="ArDez_sniper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6213" y="6072188"/>
            <a:ext cx="126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863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KANATLI ENDÜSTRİSİNDEKİ TEHDİTLER</a:t>
            </a:r>
            <a:endParaRPr lang="tr-TR" b="1" dirty="0"/>
          </a:p>
        </p:txBody>
      </p:sp>
      <p:sp>
        <p:nvSpPr>
          <p:cNvPr id="3" name="2 İçerik Yer Tutucusu"/>
          <p:cNvSpPr>
            <a:spLocks noGrp="1"/>
          </p:cNvSpPr>
          <p:nvPr>
            <p:ph idx="1"/>
          </p:nvPr>
        </p:nvSpPr>
        <p:spPr/>
        <p:txBody>
          <a:bodyPr>
            <a:normAutofit lnSpcReduction="10000"/>
          </a:bodyPr>
          <a:lstStyle/>
          <a:p>
            <a:r>
              <a:rPr lang="tr-TR" dirty="0" smtClean="0"/>
              <a:t>Bozulma etkeni mikroorganizmalar gıdalar üzerinde çoğalarak, renk ve yapıda bozulmalara, hoşa gitmeyen kokuların oluşumuna ve gıdanın besin değerinde kayıplara neden olurlar. Örneğin bazı mayalar, küfler, </a:t>
            </a:r>
            <a:r>
              <a:rPr lang="tr-TR" dirty="0" err="1" smtClean="0"/>
              <a:t>Pseudomonas</a:t>
            </a:r>
            <a:r>
              <a:rPr lang="tr-TR" dirty="0" smtClean="0"/>
              <a:t>. </a:t>
            </a:r>
            <a:r>
              <a:rPr lang="tr-TR" dirty="0" err="1" smtClean="0"/>
              <a:t>Achromobacıter</a:t>
            </a:r>
            <a:r>
              <a:rPr lang="tr-TR" dirty="0" smtClean="0"/>
              <a:t>, </a:t>
            </a:r>
            <a:r>
              <a:rPr lang="tr-TR" dirty="0" err="1" smtClean="0"/>
              <a:t>Flavobacterium</a:t>
            </a:r>
            <a:r>
              <a:rPr lang="tr-TR" dirty="0" smtClean="0"/>
              <a:t>, </a:t>
            </a:r>
            <a:r>
              <a:rPr lang="tr-TR" dirty="0" err="1" smtClean="0"/>
              <a:t>Alcalı’genes</a:t>
            </a:r>
            <a:r>
              <a:rPr lang="tr-TR" dirty="0" smtClean="0"/>
              <a:t>, </a:t>
            </a:r>
            <a:r>
              <a:rPr lang="tr-TR" dirty="0" err="1" smtClean="0"/>
              <a:t>Brochotrix</a:t>
            </a:r>
            <a:r>
              <a:rPr lang="tr-TR" dirty="0" smtClean="0"/>
              <a:t> </a:t>
            </a:r>
            <a:r>
              <a:rPr lang="tr-TR" dirty="0" err="1" smtClean="0"/>
              <a:t>thermosphacta</a:t>
            </a:r>
            <a:r>
              <a:rPr lang="tr-TR" dirty="0" smtClean="0"/>
              <a:t>, ve </a:t>
            </a:r>
            <a:r>
              <a:rPr lang="tr-TR" dirty="0" err="1" smtClean="0"/>
              <a:t>Lactobacillus</a:t>
            </a:r>
            <a:r>
              <a:rPr lang="tr-TR" dirty="0" smtClean="0"/>
              <a:t> gibi bazı organizmalar gıda bozulmalarına neden olmaktadırlar.</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t>KANATLI ENDÜSTRİSİNDE </a:t>
            </a:r>
            <a:r>
              <a:rPr lang="tr-TR" sz="3600" b="1" dirty="0" smtClean="0"/>
              <a:t/>
            </a:r>
            <a:br>
              <a:rPr lang="tr-TR" sz="3600" b="1" dirty="0" smtClean="0"/>
            </a:br>
            <a:r>
              <a:rPr lang="tr-TR" b="1" dirty="0"/>
              <a:t>	</a:t>
            </a:r>
            <a:r>
              <a:rPr lang="tr-TR" b="1" dirty="0" smtClean="0"/>
              <a:t>	</a:t>
            </a:r>
            <a:r>
              <a:rPr lang="tr-TR" sz="3600" b="1" dirty="0" smtClean="0"/>
              <a:t>AR-DEZ SNIPER </a:t>
            </a:r>
            <a:r>
              <a:rPr lang="tr-TR" sz="3600" b="1" dirty="0" smtClean="0"/>
              <a:t>DEVRİ.!</a:t>
            </a:r>
            <a:br>
              <a:rPr lang="tr-TR" sz="3600" b="1" dirty="0" smtClean="0"/>
            </a:br>
            <a:r>
              <a:rPr lang="tr-TR" sz="3600" b="1" dirty="0" smtClean="0"/>
              <a:t>HER YER İÇİN TEK ÜRÜN</a:t>
            </a:r>
            <a:r>
              <a:rPr lang="tr-TR" sz="3600" dirty="0" smtClean="0"/>
              <a:t>..</a:t>
            </a:r>
            <a:endParaRPr lang="tr-TR" sz="3600" dirty="0"/>
          </a:p>
        </p:txBody>
      </p:sp>
      <p:sp>
        <p:nvSpPr>
          <p:cNvPr id="3" name="2 İçerik Yer Tutucusu"/>
          <p:cNvSpPr>
            <a:spLocks noGrp="1"/>
          </p:cNvSpPr>
          <p:nvPr>
            <p:ph idx="1"/>
          </p:nvPr>
        </p:nvSpPr>
        <p:spPr>
          <a:xfrm>
            <a:off x="305970" y="2060848"/>
            <a:ext cx="8686800" cy="4525963"/>
          </a:xfrm>
        </p:spPr>
        <p:txBody>
          <a:bodyPr>
            <a:normAutofit fontScale="47500" lnSpcReduction="20000"/>
          </a:bodyPr>
          <a:lstStyle/>
          <a:p>
            <a:r>
              <a:rPr lang="tr-TR" b="1" dirty="0" smtClean="0"/>
              <a:t>Taban, tavan, duvar gibi yüzeylerin dezenfeksiyonu:</a:t>
            </a:r>
            <a:endParaRPr lang="tr-TR" dirty="0" smtClean="0"/>
          </a:p>
          <a:p>
            <a:r>
              <a:rPr lang="tr-TR" dirty="0" smtClean="0"/>
              <a:t>Üretimde kullanılan hammadde depoları, üretim alanları, ürün depolama alanları,mutfaklar gibi tüm birimlerde üretim veya işleme sırasında kirlenen yüzeylerde  </a:t>
            </a:r>
            <a:r>
              <a:rPr lang="tr-TR" b="1" dirty="0" smtClean="0"/>
              <a:t>AR-DEZ SNIPER</a:t>
            </a:r>
            <a:r>
              <a:rPr lang="tr-TR" dirty="0" smtClean="0"/>
              <a:t> </a:t>
            </a:r>
            <a:r>
              <a:rPr lang="tr-TR" dirty="0" smtClean="0"/>
              <a:t>ile güvenli temizlik ve dezenfeksiyon sağlanır. </a:t>
            </a:r>
          </a:p>
          <a:p>
            <a:r>
              <a:rPr lang="tr-TR" b="1" dirty="0" smtClean="0"/>
              <a:t>Üretim ve işlemede kullanılan alet ve ekipmanların dezenfeksiyonu:</a:t>
            </a:r>
            <a:endParaRPr lang="tr-TR" dirty="0" smtClean="0"/>
          </a:p>
          <a:p>
            <a:r>
              <a:rPr lang="tr-TR" dirty="0" smtClean="0"/>
              <a:t>Alet ve ekipmanlar kullanıldıkları süre boyunca temas ettikleri materyallerde bulunan mikroorganizmalarla </a:t>
            </a:r>
            <a:r>
              <a:rPr lang="tr-TR" dirty="0" err="1" smtClean="0"/>
              <a:t>kontamine</a:t>
            </a:r>
            <a:r>
              <a:rPr lang="tr-TR" dirty="0" smtClean="0"/>
              <a:t> olurlar. Bu yüzden sık sık temizlenmeleri ve dezenfekte edilmeleri gerekir. Üretim ve işlemede kullanılan tüm alet ve ekipmanlar için </a:t>
            </a:r>
            <a:r>
              <a:rPr lang="tr-TR" b="1" dirty="0" smtClean="0"/>
              <a:t>AR-DEZ SNIPER</a:t>
            </a:r>
            <a:r>
              <a:rPr lang="tr-TR" dirty="0" smtClean="0"/>
              <a:t> </a:t>
            </a:r>
            <a:r>
              <a:rPr lang="tr-TR" dirty="0" smtClean="0"/>
              <a:t>sprey veya daldırma yöntemleri ile kullanılır ve mükemmel dezenfeksiyon sağlanır. </a:t>
            </a:r>
          </a:p>
          <a:p>
            <a:r>
              <a:rPr lang="tr-TR" b="1" dirty="0" smtClean="0"/>
              <a:t>Ambalajlama ünitelerinde temizlik ve dezenfeksiyon:</a:t>
            </a:r>
            <a:endParaRPr lang="tr-TR" dirty="0" smtClean="0"/>
          </a:p>
          <a:p>
            <a:r>
              <a:rPr lang="tr-TR" dirty="0" smtClean="0"/>
              <a:t>Mamul ürünlerin hijyenik bir şekilde paketlenmesi raf ömrü açısından önemlidir. Paketlemenin yapıldığı ortamda ve ambalaj malzemelerinin dezenfekte edilmesinde </a:t>
            </a:r>
            <a:r>
              <a:rPr lang="tr-TR" b="1" dirty="0" smtClean="0"/>
              <a:t>AR-DEZ SNIPER</a:t>
            </a:r>
            <a:r>
              <a:rPr lang="tr-TR" dirty="0" smtClean="0"/>
              <a:t> </a:t>
            </a:r>
            <a:r>
              <a:rPr lang="tr-TR" dirty="0" smtClean="0"/>
              <a:t>kullanılır. </a:t>
            </a:r>
          </a:p>
          <a:p>
            <a:r>
              <a:rPr lang="tr-TR" b="1" dirty="0" smtClean="0"/>
              <a:t>Mikserler, borular, tankların temizlik ve dezenfeksiyonu</a:t>
            </a:r>
            <a:endParaRPr lang="tr-TR" dirty="0" smtClean="0"/>
          </a:p>
          <a:p>
            <a:r>
              <a:rPr lang="tr-TR" b="1" dirty="0" smtClean="0"/>
              <a:t>Ortamın ve havanın dezenfeksiyonu:</a:t>
            </a:r>
            <a:endParaRPr lang="tr-TR" dirty="0" smtClean="0"/>
          </a:p>
          <a:p>
            <a:r>
              <a:rPr lang="tr-TR" dirty="0" smtClean="0"/>
              <a:t>Özellikle bakteri, mantar ve maya gibi bazı mikroorganizmalar üretim sırasında ürünlere bulaşıp ürün kalitesini düşürürler ve raf ömrünü kısaltırlar. Bu tür problemleri önlemek için </a:t>
            </a:r>
            <a:r>
              <a:rPr lang="tr-TR" b="1" dirty="0" smtClean="0"/>
              <a:t>AR-DEZ SNIPER </a:t>
            </a:r>
            <a:r>
              <a:rPr lang="tr-TR" dirty="0" smtClean="0"/>
              <a:t>mükemmel bir dezenfektandır.</a:t>
            </a:r>
          </a:p>
          <a:p>
            <a:r>
              <a:rPr lang="tr-TR" b="1" dirty="0" smtClean="0"/>
              <a:t>Durulama suyunun temizlik ve dezenfeksiyonu </a:t>
            </a:r>
            <a:endParaRPr lang="tr-TR" dirty="0" smtClean="0"/>
          </a:p>
          <a:p>
            <a:r>
              <a:rPr lang="tr-TR" b="1" dirty="0" smtClean="0"/>
              <a:t>Nakil araçlarının ve malzemelerinin dezenfeksiyonu</a:t>
            </a:r>
            <a:endParaRPr lang="tr-TR" dirty="0" smtClean="0"/>
          </a:p>
          <a:p>
            <a:r>
              <a:rPr lang="tr-TR" b="1" dirty="0" smtClean="0"/>
              <a:t>İş kıyafetleri ve ayak basma havuzlarına temizlik ve dezenfeksiyon</a:t>
            </a:r>
            <a:endParaRPr lang="tr-TR" dirty="0" smtClean="0"/>
          </a:p>
          <a:p>
            <a:r>
              <a:rPr lang="tr-TR" b="1" dirty="0" smtClean="0"/>
              <a:t>Havalandırma sistemlerinin temizlik ve dezenfeksiyonu</a:t>
            </a:r>
            <a:endParaRPr lang="tr-TR" dirty="0" smtClean="0"/>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b="1" dirty="0"/>
              <a:t>KANATLI </a:t>
            </a:r>
            <a:r>
              <a:rPr lang="tr-TR" sz="3600" b="1" dirty="0" smtClean="0"/>
              <a:t>KESİMHANELERİNDE </a:t>
            </a:r>
            <a:r>
              <a:rPr lang="tr-TR" sz="3600" b="1" dirty="0" smtClean="0"/>
              <a:t/>
            </a:r>
            <a:br>
              <a:rPr lang="tr-TR" sz="3600" b="1" dirty="0" smtClean="0"/>
            </a:br>
            <a:r>
              <a:rPr lang="tr-TR" b="1" dirty="0"/>
              <a:t>	</a:t>
            </a:r>
            <a:r>
              <a:rPr lang="tr-TR" sz="3600" b="1" dirty="0" smtClean="0"/>
              <a:t>AR-DEZ SNIPER </a:t>
            </a:r>
            <a:r>
              <a:rPr lang="tr-TR" sz="3600" b="1" dirty="0"/>
              <a:t>DEVRİ.!</a:t>
            </a:r>
            <a:br>
              <a:rPr lang="tr-TR" sz="3600" b="1" dirty="0"/>
            </a:br>
            <a:r>
              <a:rPr lang="tr-TR" sz="3600" b="1" dirty="0"/>
              <a:t>HER YER İÇİN TEK ÜRÜN</a:t>
            </a:r>
            <a:r>
              <a:rPr lang="tr-TR" dirty="0"/>
              <a:t>..</a:t>
            </a:r>
          </a:p>
        </p:txBody>
      </p:sp>
      <p:sp>
        <p:nvSpPr>
          <p:cNvPr id="3" name="İçerik Yer Tutucusu 2"/>
          <p:cNvSpPr>
            <a:spLocks noGrp="1"/>
          </p:cNvSpPr>
          <p:nvPr>
            <p:ph idx="1"/>
          </p:nvPr>
        </p:nvSpPr>
        <p:spPr>
          <a:xfrm>
            <a:off x="304800" y="2132856"/>
            <a:ext cx="8686800" cy="4525963"/>
          </a:xfrm>
        </p:spPr>
        <p:txBody>
          <a:bodyPr>
            <a:normAutofit fontScale="62500" lnSpcReduction="20000"/>
          </a:bodyPr>
          <a:lstStyle/>
          <a:p>
            <a:r>
              <a:rPr lang="tr-TR" dirty="0"/>
              <a:t>İşletme kullanma suyu dezenfeksiyonunda</a:t>
            </a:r>
          </a:p>
          <a:p>
            <a:r>
              <a:rPr lang="tr-TR" dirty="0"/>
              <a:t>Tüy yolum haşlama kazanı suyunun dezenfeksiyonunda</a:t>
            </a:r>
          </a:p>
          <a:p>
            <a:r>
              <a:rPr lang="tr-TR" dirty="0"/>
              <a:t>Tüy </a:t>
            </a:r>
            <a:r>
              <a:rPr lang="tr-TR" dirty="0" err="1"/>
              <a:t>yolumundan</a:t>
            </a:r>
            <a:r>
              <a:rPr lang="tr-TR" dirty="0"/>
              <a:t> sonra karkas yıkama suyu dezenfeksiyonunda</a:t>
            </a:r>
          </a:p>
          <a:p>
            <a:r>
              <a:rPr lang="tr-TR" dirty="0"/>
              <a:t>İç çıkarma sonrası, karkas yıkama suyunun dezenfeksiyonunda</a:t>
            </a:r>
          </a:p>
          <a:p>
            <a:r>
              <a:rPr lang="tr-TR" dirty="0"/>
              <a:t>Su </a:t>
            </a:r>
            <a:r>
              <a:rPr lang="tr-TR" dirty="0" err="1"/>
              <a:t>chiller'i</a:t>
            </a:r>
            <a:r>
              <a:rPr lang="tr-TR" dirty="0"/>
              <a:t> suyunun dezenfeksiyonunda</a:t>
            </a:r>
          </a:p>
          <a:p>
            <a:r>
              <a:rPr lang="tr-TR" dirty="0"/>
              <a:t>Su </a:t>
            </a:r>
            <a:r>
              <a:rPr lang="tr-TR" dirty="0" err="1"/>
              <a:t>chiller'i</a:t>
            </a:r>
            <a:r>
              <a:rPr lang="tr-TR" dirty="0"/>
              <a:t> sonrası karkas yıkama suyunun dezenfeksiyonunda</a:t>
            </a:r>
          </a:p>
          <a:p>
            <a:r>
              <a:rPr lang="tr-TR" dirty="0"/>
              <a:t>Ortam havası dezenfeksiyonunda</a:t>
            </a:r>
          </a:p>
          <a:p>
            <a:r>
              <a:rPr lang="tr-TR" dirty="0"/>
              <a:t>Buz üretimi suyunun dezenfeksiyonunda</a:t>
            </a:r>
          </a:p>
          <a:p>
            <a:r>
              <a:rPr lang="tr-TR" dirty="0"/>
              <a:t>Transfer-taşıma bantları, duvarlar, zemin, isleme tezgahları, makineler ve alet-ekipmanların dezenfeksiyonunda</a:t>
            </a:r>
          </a:p>
          <a:p>
            <a:r>
              <a:rPr lang="tr-TR" dirty="0"/>
              <a:t>Personel el, ayak dezenfeksiyonunda</a:t>
            </a:r>
          </a:p>
          <a:p>
            <a:r>
              <a:rPr lang="tr-TR" dirty="0"/>
              <a:t>Giriş çıkış araç dezenfeksiyonunda</a:t>
            </a:r>
          </a:p>
          <a:p>
            <a:r>
              <a:rPr lang="tr-TR" dirty="0"/>
              <a:t>Kasalar,  işletme zemini, araç-gereç ve </a:t>
            </a:r>
            <a:r>
              <a:rPr lang="tr-TR" dirty="0" smtClean="0"/>
              <a:t>yüzey dezenfeksiyonunda </a:t>
            </a:r>
            <a:r>
              <a:rPr lang="tr-TR" dirty="0"/>
              <a:t>kullanılır.</a:t>
            </a:r>
          </a:p>
          <a:p>
            <a:pPr marL="0" indent="0">
              <a:buNone/>
            </a:pPr>
            <a:endParaRPr lang="tr-TR" dirty="0"/>
          </a:p>
        </p:txBody>
      </p:sp>
    </p:spTree>
    <p:extLst>
      <p:ext uri="{BB962C8B-B14F-4D97-AF65-F5344CB8AC3E}">
        <p14:creationId xmlns:p14="http://schemas.microsoft.com/office/powerpoint/2010/main" val="3127874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313</TotalTime>
  <Words>1306</Words>
  <Application>Microsoft Office PowerPoint</Application>
  <PresentationFormat>Ekran Gösterisi (4:3)</PresentationFormat>
  <Paragraphs>73</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Franklin Gothic Book</vt:lpstr>
      <vt:lpstr>Franklin Gothic Medium</vt:lpstr>
      <vt:lpstr>Wingdings 2</vt:lpstr>
      <vt:lpstr>Gezinti</vt:lpstr>
      <vt:lpstr>KANATLI ENDÜSTRİSİNDE  TÜM MİKROBİYAL TEHDİTLERE SON VERİN !  GELECEĞİN AKILLI TEMİZLİK ve HİJYEN TEKNOLOJİSİ</vt:lpstr>
      <vt:lpstr>AR-DEZ SNIPER NEDİR? NEDEN AR-DEZ SNIPER?</vt:lpstr>
      <vt:lpstr>YENİ NESLİN KİMYASI </vt:lpstr>
      <vt:lpstr>PowerPoint Sunusu</vt:lpstr>
      <vt:lpstr>PowerPoint Sunusu</vt:lpstr>
      <vt:lpstr>KANATLI ENDÜSTRİSİNDEKİ TEHDİTLER</vt:lpstr>
      <vt:lpstr>KANATLI ENDÜSTRİSİNDEKİ TEHDİTLER</vt:lpstr>
      <vt:lpstr>KANATLI ENDÜSTRİSİNDE    AR-DEZ SNIPER DEVRİ.! HER YER İÇİN TEK ÜRÜN..</vt:lpstr>
      <vt:lpstr>KANATLI KESİMHANELERİNDE   AR-DEZ SNIPER DEVRİ.! HER YER İÇİN TEK ÜRÜN..</vt:lpstr>
      <vt:lpstr>KULUÇKAHANE TESİSLERİNDE   AR-DEZ SNIPER DEVRİ.! HER YER İÇİN TEK ÜRÜN..</vt:lpstr>
      <vt:lpstr>HAVALANDIRMADAKİ RİSKLER</vt:lpstr>
      <vt:lpstr>İŞLETMENİZDE DEZENFEKSİYON UYGULAMASI   YAPARKEN CANLI TAHLİYESİNE GEREK YOK!</vt:lpstr>
      <vt:lpstr>KANATLI ÜRETİMİNDE  HER YERDE AR-DEZ SNIPER.</vt:lpstr>
      <vt:lpstr>PowerPoint Sunusu</vt:lpstr>
      <vt:lpstr>AR-DEZ SNIPER ETKİNLİK SÜRE TABLOSU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GELECEĞİN AKILLI TEMİZLİK TEKNOLOJİSİ</dc:title>
  <dc:creator>Eda Aksan</dc:creator>
  <cp:lastModifiedBy>Eda</cp:lastModifiedBy>
  <cp:revision>117</cp:revision>
  <dcterms:created xsi:type="dcterms:W3CDTF">2013-06-06T11:07:05Z</dcterms:created>
  <dcterms:modified xsi:type="dcterms:W3CDTF">2020-04-03T18:40:24Z</dcterms:modified>
</cp:coreProperties>
</file>